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9"/>
  </p:notesMasterIdLst>
  <p:sldIdLst>
    <p:sldId id="256" r:id="rId2"/>
    <p:sldId id="585" r:id="rId3"/>
    <p:sldId id="577" r:id="rId4"/>
    <p:sldId id="610" r:id="rId5"/>
    <p:sldId id="590" r:id="rId6"/>
    <p:sldId id="578" r:id="rId7"/>
    <p:sldId id="579" r:id="rId8"/>
    <p:sldId id="580" r:id="rId9"/>
    <p:sldId id="581" r:id="rId10"/>
    <p:sldId id="591" r:id="rId11"/>
    <p:sldId id="582" r:id="rId12"/>
    <p:sldId id="592" r:id="rId13"/>
    <p:sldId id="583" r:id="rId14"/>
    <p:sldId id="584" r:id="rId15"/>
    <p:sldId id="587" r:id="rId16"/>
    <p:sldId id="586" r:id="rId17"/>
    <p:sldId id="534" r:id="rId18"/>
    <p:sldId id="409" r:id="rId19"/>
    <p:sldId id="593" r:id="rId20"/>
    <p:sldId id="588" r:id="rId21"/>
    <p:sldId id="405" r:id="rId22"/>
    <p:sldId id="410" r:id="rId23"/>
    <p:sldId id="535" r:id="rId24"/>
    <p:sldId id="406" r:id="rId25"/>
    <p:sldId id="589" r:id="rId26"/>
    <p:sldId id="407" r:id="rId27"/>
    <p:sldId id="5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321"/>
    <a:srgbClr val="315295"/>
    <a:srgbClr val="A23C33"/>
    <a:srgbClr val="AE461D"/>
    <a:srgbClr val="EC5599"/>
    <a:srgbClr val="EFA750"/>
    <a:srgbClr val="A4A4A4"/>
    <a:srgbClr val="28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7" autoAdjust="0"/>
  </p:normalViewPr>
  <p:slideViewPr>
    <p:cSldViewPr snapToGrid="0">
      <p:cViewPr>
        <p:scale>
          <a:sx n="75" d="100"/>
          <a:sy n="75" d="100"/>
        </p:scale>
        <p:origin x="-5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FF89C-783E-4F28-875C-B1DB68F01CD7}"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E7308-1C1E-4045-84EF-F7227CCD691E}" type="slidenum">
              <a:rPr lang="en-US" smtClean="0"/>
              <a:t>‹#›</a:t>
            </a:fld>
            <a:endParaRPr lang="en-US"/>
          </a:p>
        </p:txBody>
      </p:sp>
    </p:spTree>
    <p:extLst>
      <p:ext uri="{BB962C8B-B14F-4D97-AF65-F5344CB8AC3E}">
        <p14:creationId xmlns:p14="http://schemas.microsoft.com/office/powerpoint/2010/main" val="162509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78804AA-3D2D-4561-818E-C079998A59CE}" type="datetime1">
              <a:rPr lang="en-US" smtClean="0"/>
              <a:t>4/9/2021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EF086A5-7B80-4DB1-AC66-6FFDD95DC8B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81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D0251E-EB3E-415D-8599-40A1343ED6DE}" type="datetime1">
              <a:rPr lang="en-US" smtClean="0"/>
              <a:t>4/9/2021</a:t>
            </a:fld>
            <a:endParaRPr lang="en-US"/>
          </a:p>
        </p:txBody>
      </p:sp>
      <p:sp>
        <p:nvSpPr>
          <p:cNvPr id="6" name="Footer Placeholder 5"/>
          <p:cNvSpPr>
            <a:spLocks noGrp="1"/>
          </p:cNvSpPr>
          <p:nvPr>
            <p:ph type="ftr" sz="quarter" idx="11"/>
          </p:nvPr>
        </p:nvSpPr>
        <p:spPr/>
        <p:txBody>
          <a:bodyPr/>
          <a:lstStyle/>
          <a:p>
            <a:r>
              <a:rPr lang="fa-IR" smtClean="0"/>
              <a:t>گروه آموزشی مهرجنوب-دکتر رضا برومند</a:t>
            </a:r>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366895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D12B78-214F-488F-A8A5-6501B87E0083}"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23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5476B6-EB2F-4217-B97E-F39C5F633FC4}"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11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80EEF9-40E4-4CE6-AFF8-66B06B53436A}"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37402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5A8B17-39BB-40AD-A108-62F4DEE46496}"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03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E6B0A7-9152-48F7-B497-47A82BA7D0A3}"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12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2109D-6A89-49C8-BBB7-992172208148}"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16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AFFC65-1F28-4797-A781-79A3D0F34E40}"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79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5395E-1979-4CED-9080-758BA21DA321}"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56547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B7F395-FFFC-4512-937A-76894FBC8575}" type="datetime1">
              <a:rPr lang="en-US" smtClean="0"/>
              <a:t>4/9/2021</a:t>
            </a:fld>
            <a:endParaRPr lang="en-US"/>
          </a:p>
        </p:txBody>
      </p:sp>
      <p:sp>
        <p:nvSpPr>
          <p:cNvPr id="5" name="Footer Placeholder 4"/>
          <p:cNvSpPr>
            <a:spLocks noGrp="1"/>
          </p:cNvSpPr>
          <p:nvPr>
            <p:ph type="ftr" sz="quarter" idx="11"/>
          </p:nvPr>
        </p:nvSpPr>
        <p:spPr/>
        <p:txBody>
          <a:bodyPr/>
          <a:lstStyle/>
          <a:p>
            <a:r>
              <a:rPr lang="fa-IR" smtClean="0"/>
              <a:t>گروه آموزشی مهرجنوب-دکتر رضا برومند</a:t>
            </a:r>
            <a:endParaRPr lang="en-US"/>
          </a:p>
        </p:txBody>
      </p:sp>
      <p:sp>
        <p:nvSpPr>
          <p:cNvPr id="6" name="Slide Number Placeholder 5"/>
          <p:cNvSpPr>
            <a:spLocks noGrp="1"/>
          </p:cNvSpPr>
          <p:nvPr>
            <p:ph type="sldNum" sz="quarter" idx="12"/>
          </p:nvPr>
        </p:nvSpPr>
        <p:spPr/>
        <p:txBody>
          <a:bodyPr/>
          <a:lstStyle/>
          <a:p>
            <a:fld id="{AEF086A5-7B80-4DB1-AC66-6FFDD95DC8B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24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B96CDC-9D27-44A0-AF64-DD6C6E4AF96A}" type="datetime1">
              <a:rPr lang="en-US" smtClean="0"/>
              <a:t>4/9/2021</a:t>
            </a:fld>
            <a:endParaRPr lang="en-US"/>
          </a:p>
        </p:txBody>
      </p:sp>
      <p:sp>
        <p:nvSpPr>
          <p:cNvPr id="6" name="Footer Placeholder 5"/>
          <p:cNvSpPr>
            <a:spLocks noGrp="1"/>
          </p:cNvSpPr>
          <p:nvPr>
            <p:ph type="ftr" sz="quarter" idx="11"/>
          </p:nvPr>
        </p:nvSpPr>
        <p:spPr/>
        <p:txBody>
          <a:bodyPr/>
          <a:lstStyle/>
          <a:p>
            <a:r>
              <a:rPr lang="fa-IR" smtClean="0"/>
              <a:t>گروه آموزشی مهرجنوب-دکتر رضا برومند</a:t>
            </a:r>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291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A988A-E1BE-4709-9C21-DEAB021904B1}" type="datetime1">
              <a:rPr lang="en-US" smtClean="0"/>
              <a:t>4/9/2021</a:t>
            </a:fld>
            <a:endParaRPr lang="en-US"/>
          </a:p>
        </p:txBody>
      </p:sp>
      <p:sp>
        <p:nvSpPr>
          <p:cNvPr id="8" name="Footer Placeholder 7"/>
          <p:cNvSpPr>
            <a:spLocks noGrp="1"/>
          </p:cNvSpPr>
          <p:nvPr>
            <p:ph type="ftr" sz="quarter" idx="11"/>
          </p:nvPr>
        </p:nvSpPr>
        <p:spPr/>
        <p:txBody>
          <a:bodyPr/>
          <a:lstStyle/>
          <a:p>
            <a:r>
              <a:rPr lang="fa-IR" smtClean="0"/>
              <a:t>گروه آموزشی مهرجنوب-دکتر رضا برومند</a:t>
            </a:r>
            <a:endParaRPr lang="en-US"/>
          </a:p>
        </p:txBody>
      </p:sp>
      <p:sp>
        <p:nvSpPr>
          <p:cNvPr id="9" name="Slide Number Placeholder 8"/>
          <p:cNvSpPr>
            <a:spLocks noGrp="1"/>
          </p:cNvSpPr>
          <p:nvPr>
            <p:ph type="sldNum" sz="quarter" idx="12"/>
          </p:nvPr>
        </p:nvSpPr>
        <p:spPr/>
        <p:txBody>
          <a:bodyPr/>
          <a:lstStyle/>
          <a:p>
            <a:fld id="{AEF086A5-7B80-4DB1-AC66-6FFDD95DC8B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8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18DB0F-7D12-432F-B72E-34E8F02ECCCD}" type="datetime1">
              <a:rPr lang="en-US" smtClean="0"/>
              <a:t>4/9/2021</a:t>
            </a:fld>
            <a:endParaRPr lang="en-US"/>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
        <p:nvSpPr>
          <p:cNvPr id="5" name="Slide Number Placeholder 4"/>
          <p:cNvSpPr>
            <a:spLocks noGrp="1"/>
          </p:cNvSpPr>
          <p:nvPr>
            <p:ph type="sldNum" sz="quarter" idx="12"/>
          </p:nvPr>
        </p:nvSpPr>
        <p:spPr/>
        <p:txBody>
          <a:bodyPr/>
          <a:lstStyle/>
          <a:p>
            <a:fld id="{AEF086A5-7B80-4DB1-AC66-6FFDD95DC8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5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9EAD0-555A-4153-AA36-B001BD40C53F}" type="datetime1">
              <a:rPr lang="en-US" smtClean="0"/>
              <a:t>4/9/2021</a:t>
            </a:fld>
            <a:endParaRPr lang="en-US"/>
          </a:p>
        </p:txBody>
      </p:sp>
      <p:sp>
        <p:nvSpPr>
          <p:cNvPr id="3" name="Footer Placeholder 2"/>
          <p:cNvSpPr>
            <a:spLocks noGrp="1"/>
          </p:cNvSpPr>
          <p:nvPr>
            <p:ph type="ftr" sz="quarter" idx="11"/>
          </p:nvPr>
        </p:nvSpPr>
        <p:spPr/>
        <p:txBody>
          <a:bodyPr/>
          <a:lstStyle/>
          <a:p>
            <a:r>
              <a:rPr lang="fa-IR" smtClean="0"/>
              <a:t>گروه آموزشی مهرجنوب-دکتر رضا برومند</a:t>
            </a:r>
            <a:endParaRPr lang="en-US"/>
          </a:p>
        </p:txBody>
      </p:sp>
      <p:sp>
        <p:nvSpPr>
          <p:cNvPr id="4" name="Slide Number Placeholder 3"/>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51080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B3B7D2-B0CF-45D5-AED8-CA313D844B58}" type="datetime1">
              <a:rPr lang="en-US" smtClean="0"/>
              <a:t>4/9/2021</a:t>
            </a:fld>
            <a:endParaRPr lang="en-US"/>
          </a:p>
        </p:txBody>
      </p:sp>
      <p:sp>
        <p:nvSpPr>
          <p:cNvPr id="6" name="Footer Placeholder 5"/>
          <p:cNvSpPr>
            <a:spLocks noGrp="1"/>
          </p:cNvSpPr>
          <p:nvPr>
            <p:ph type="ftr" sz="quarter" idx="11"/>
          </p:nvPr>
        </p:nvSpPr>
        <p:spPr/>
        <p:txBody>
          <a:bodyPr/>
          <a:lstStyle/>
          <a:p>
            <a:r>
              <a:rPr lang="fa-IR" smtClean="0"/>
              <a:t>گروه آموزشی مهرجنوب-دکتر رضا برومند</a:t>
            </a:r>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09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48C61E-33F5-4D7F-BA7C-60DCD419E014}" type="datetime1">
              <a:rPr lang="en-US" smtClean="0"/>
              <a:t>4/9/2021</a:t>
            </a:fld>
            <a:endParaRPr lang="en-US"/>
          </a:p>
        </p:txBody>
      </p:sp>
      <p:sp>
        <p:nvSpPr>
          <p:cNvPr id="6" name="Footer Placeholder 5"/>
          <p:cNvSpPr>
            <a:spLocks noGrp="1"/>
          </p:cNvSpPr>
          <p:nvPr>
            <p:ph type="ftr" sz="quarter" idx="11"/>
          </p:nvPr>
        </p:nvSpPr>
        <p:spPr/>
        <p:txBody>
          <a:bodyPr/>
          <a:lstStyle/>
          <a:p>
            <a:r>
              <a:rPr lang="fa-IR" smtClean="0"/>
              <a:t>گروه آموزشی مهرجنوب-دکتر رضا برومند</a:t>
            </a:r>
            <a:endParaRPr lang="en-US"/>
          </a:p>
        </p:txBody>
      </p:sp>
      <p:sp>
        <p:nvSpPr>
          <p:cNvPr id="7" name="Slide Number Placeholder 6"/>
          <p:cNvSpPr>
            <a:spLocks noGrp="1"/>
          </p:cNvSpPr>
          <p:nvPr>
            <p:ph type="sldNum" sz="quarter" idx="12"/>
          </p:nvPr>
        </p:nvSpPr>
        <p:spPr/>
        <p:txBody>
          <a:bodyPr/>
          <a:lstStyle/>
          <a:p>
            <a:fld id="{AEF086A5-7B80-4DB1-AC66-6FFDD95DC8BE}" type="slidenum">
              <a:rPr lang="en-US" smtClean="0"/>
              <a:t>‹#›</a:t>
            </a:fld>
            <a:endParaRPr lang="en-US"/>
          </a:p>
        </p:txBody>
      </p:sp>
    </p:spTree>
    <p:extLst>
      <p:ext uri="{BB962C8B-B14F-4D97-AF65-F5344CB8AC3E}">
        <p14:creationId xmlns:p14="http://schemas.microsoft.com/office/powerpoint/2010/main" val="116203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4F2353-E91D-4CC7-A8FD-2E42D661AE8C}" type="datetime1">
              <a:rPr lang="en-US" smtClean="0"/>
              <a:t>4/9/2021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a-IR" smtClean="0"/>
              <a:t>گروه آموزشی مهرجنوب-دکتر رضا برومند</a:t>
            </a: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F086A5-7B80-4DB1-AC66-6FFDD95DC8BE}" type="slidenum">
              <a:rPr lang="en-US" smtClean="0"/>
              <a:t>‹#›</a:t>
            </a:fld>
            <a:endParaRPr lang="en-US"/>
          </a:p>
        </p:txBody>
      </p:sp>
    </p:spTree>
    <p:extLst>
      <p:ext uri="{BB962C8B-B14F-4D97-AF65-F5344CB8AC3E}">
        <p14:creationId xmlns:p14="http://schemas.microsoft.com/office/powerpoint/2010/main" val="28597048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a.wikipedia.org/wiki/%D8%AE%D9%88%D8%AF%D8%B4%DB%8C%D9%81%D8%AA%DA%AF%DB%8C#cite_note-2" TargetMode="External"/><Relationship Id="rId2" Type="http://schemas.openxmlformats.org/officeDocument/2006/relationships/hyperlink" Target="https://fa.wikipedia.org/w/index.php?title=%D8%A2%D9%86%D8%AF%D8%B1%D9%88_%D9%85%D9%88%D8%B1%DB%8C%D8%B3%D9%88%D9%86&amp;action=edit&amp;redlink=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a.wikipedia.org/wiki/%D8%AF%D8%A7%D9%86%D8%B4%DA%AF%D8%A7%D9%87_%DA%A9%D9%88%D8%A6%DB%8C%D9%86%D8%B2_%D8%A8%D9%84%D9%81%D8%A7%D8%B3%D8%A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45" y="1318945"/>
            <a:ext cx="9144000" cy="4222873"/>
          </a:xfrm>
          <a:prstGeom prst="rect">
            <a:avLst/>
          </a:prstGeom>
        </p:spPr>
      </p:pic>
      <p:sp>
        <p:nvSpPr>
          <p:cNvPr id="6" name="Rectangle 5"/>
          <p:cNvSpPr/>
          <p:nvPr/>
        </p:nvSpPr>
        <p:spPr>
          <a:xfrm>
            <a:off x="1981200" y="2405250"/>
            <a:ext cx="8229600" cy="3046988"/>
          </a:xfrm>
          <a:prstGeom prst="rect">
            <a:avLst/>
          </a:prstGeom>
          <a:noFill/>
        </p:spPr>
        <p:txBody>
          <a:bodyPr wrap="square" lIns="91440" tIns="45720" rIns="91440" bIns="45720">
            <a:spAutoFit/>
          </a:bodyPr>
          <a:lstStyle/>
          <a:p>
            <a:pPr algn="ctr" rtl="1">
              <a:lnSpc>
                <a:spcPct val="150000"/>
              </a:lnSpc>
            </a:pPr>
            <a:r>
              <a:rPr lang="en-US" sz="4400" b="1" dirty="0" smtClean="0">
                <a:ln w="0"/>
                <a:solidFill>
                  <a:schemeClr val="accent4">
                    <a:lumMod val="20000"/>
                    <a:lumOff val="80000"/>
                  </a:schemeClr>
                </a:solidFill>
                <a:effectLst>
                  <a:reflection blurRad="6350" stA="53000" endA="300" endPos="35500" dir="5400000" sy="-90000" algn="bl" rotWithShape="0"/>
                </a:effectLst>
                <a:cs typeface="B Zar" panose="00000400000000000000" pitchFamily="2" charset="-78"/>
              </a:rPr>
              <a:t>    </a:t>
            </a:r>
            <a:r>
              <a:rPr lang="fa-IR" sz="4400" b="1" dirty="0" smtClean="0">
                <a:ln w="0"/>
                <a:solidFill>
                  <a:schemeClr val="accent4">
                    <a:lumMod val="20000"/>
                    <a:lumOff val="80000"/>
                  </a:schemeClr>
                </a:solidFill>
                <a:effectLst>
                  <a:reflection blurRad="6350" stA="53000" endA="300" endPos="35500" dir="5400000" sy="-90000" algn="bl" rotWithShape="0"/>
                </a:effectLst>
                <a:cs typeface="B Zar" panose="00000400000000000000" pitchFamily="2" charset="-78"/>
              </a:rPr>
              <a:t>خودشیفتگی در والدین و کودکان</a:t>
            </a:r>
            <a:endParaRPr lang="en-US" sz="4400" b="1" dirty="0" smtClean="0">
              <a:ln w="0"/>
              <a:solidFill>
                <a:schemeClr val="accent4">
                  <a:lumMod val="20000"/>
                  <a:lumOff val="80000"/>
                </a:schemeClr>
              </a:solidFill>
              <a:effectLst>
                <a:reflection blurRad="6350" stA="53000" endA="300" endPos="35500" dir="5400000" sy="-90000" algn="bl" rotWithShape="0"/>
              </a:effectLst>
              <a:cs typeface="B Zar" panose="00000400000000000000" pitchFamily="2" charset="-78"/>
            </a:endParaRPr>
          </a:p>
          <a:p>
            <a:pPr algn="ctr" rtl="1">
              <a:lnSpc>
                <a:spcPct val="150000"/>
              </a:lnSpc>
            </a:pPr>
            <a:r>
              <a:rPr lang="fa-IR" sz="3600" b="1" dirty="0" smtClean="0">
                <a:ln w="0"/>
                <a:solidFill>
                  <a:schemeClr val="accent4">
                    <a:lumMod val="20000"/>
                    <a:lumOff val="80000"/>
                  </a:schemeClr>
                </a:solidFill>
                <a:effectLst>
                  <a:reflection blurRad="6350" stA="53000" endA="300" endPos="35500" dir="5400000" sy="-90000" algn="bl" rotWithShape="0"/>
                </a:effectLst>
                <a:cs typeface="B Zar" panose="00000400000000000000" pitchFamily="2" charset="-78"/>
              </a:rPr>
              <a:t>(معرفی-سبب شناسی-تشخیص-پیشگیری)</a:t>
            </a:r>
            <a:endParaRPr lang="en-US" sz="3600" b="1" dirty="0" smtClean="0">
              <a:ln w="0"/>
              <a:solidFill>
                <a:schemeClr val="accent4">
                  <a:lumMod val="20000"/>
                  <a:lumOff val="80000"/>
                </a:schemeClr>
              </a:solidFill>
              <a:effectLst>
                <a:reflection blurRad="6350" stA="53000" endA="300" endPos="35500" dir="5400000" sy="-90000" algn="bl" rotWithShape="0"/>
              </a:effectLst>
              <a:cs typeface="B Zar" panose="00000400000000000000" pitchFamily="2" charset="-78"/>
            </a:endParaRPr>
          </a:p>
          <a:p>
            <a:pPr algn="r" rtl="1">
              <a:lnSpc>
                <a:spcPct val="150000"/>
              </a:lnSpc>
            </a:pPr>
            <a:r>
              <a:rPr lang="en-US" sz="4800" b="1" dirty="0" smtClean="0">
                <a:ln w="0"/>
                <a:solidFill>
                  <a:schemeClr val="accent4">
                    <a:lumMod val="20000"/>
                    <a:lumOff val="80000"/>
                  </a:schemeClr>
                </a:solidFill>
                <a:effectLst>
                  <a:reflection blurRad="6350" stA="53000" endA="300" endPos="35500" dir="5400000" sy="-90000" algn="bl" rotWithShape="0"/>
                </a:effectLst>
                <a:cs typeface="B Zar" panose="00000400000000000000" pitchFamily="2" charset="-78"/>
              </a:rPr>
              <a:t> </a:t>
            </a:r>
            <a:endParaRPr lang="en-US" sz="4800" b="1" dirty="0">
              <a:ln w="0"/>
              <a:solidFill>
                <a:schemeClr val="accent4">
                  <a:lumMod val="20000"/>
                  <a:lumOff val="80000"/>
                </a:schemeClr>
              </a:solidFill>
              <a:effectLst>
                <a:reflection blurRad="6350" stA="53000" endA="300" endPos="35500" dir="5400000" sy="-90000" algn="bl" rotWithShape="0"/>
              </a:effectLst>
              <a:cs typeface="B Zar" panose="00000400000000000000"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145" y="622300"/>
            <a:ext cx="9144000" cy="1800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889932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r" rtl="1">
              <a:lnSpc>
                <a:spcPct val="200000"/>
              </a:lnSpc>
              <a:buClr>
                <a:srgbClr val="83992A"/>
              </a:buClr>
            </a:pPr>
            <a:r>
              <a:rPr lang="fa-IR" b="1" dirty="0" smtClean="0">
                <a:solidFill>
                  <a:srgbClr val="202122"/>
                </a:solidFill>
                <a:latin typeface=".Arabic UI Text"/>
                <a:cs typeface="B Zar" panose="00000400000000000000" pitchFamily="2" charset="-78"/>
              </a:rPr>
              <a:t>نام</a:t>
            </a:r>
            <a:r>
              <a:rPr lang="fa-IR" b="1" dirty="0">
                <a:solidFill>
                  <a:srgbClr val="202122"/>
                </a:solidFill>
                <a:latin typeface=".Arabic UI Text"/>
                <a:cs typeface="B Zar" panose="00000400000000000000" pitchFamily="2" charset="-78"/>
              </a:rPr>
              <a:t> </a:t>
            </a:r>
            <a:r>
              <a:rPr lang="fa-IR" b="1" dirty="0" smtClean="0">
                <a:solidFill>
                  <a:srgbClr val="0645AD"/>
                </a:solidFill>
                <a:latin typeface=".Arabic UI Text"/>
                <a:cs typeface="B Zar" panose="00000400000000000000" pitchFamily="2" charset="-78"/>
              </a:rPr>
              <a:t>گل نرگس</a:t>
            </a:r>
            <a:r>
              <a:rPr lang="fa-IR" b="1" dirty="0">
                <a:solidFill>
                  <a:srgbClr val="202122"/>
                </a:solidFill>
                <a:latin typeface=".Arabic UI Text"/>
                <a:cs typeface="B Zar" panose="00000400000000000000" pitchFamily="2" charset="-78"/>
              </a:rPr>
              <a:t> برگرفته از این افسانه است. </a:t>
            </a:r>
            <a:endParaRPr lang="en-US" b="1" dirty="0" smtClean="0">
              <a:solidFill>
                <a:srgbClr val="202122"/>
              </a:solidFill>
              <a:latin typeface=".Arabic UI Text"/>
              <a:cs typeface="B Zar" panose="00000400000000000000" pitchFamily="2" charset="-78"/>
            </a:endParaRPr>
          </a:p>
          <a:p>
            <a:pPr lvl="0" algn="r" rtl="1">
              <a:lnSpc>
                <a:spcPct val="200000"/>
              </a:lnSpc>
              <a:buClr>
                <a:srgbClr val="83992A"/>
              </a:buClr>
            </a:pPr>
            <a:r>
              <a:rPr lang="fa-IR" b="1" dirty="0" smtClean="0">
                <a:solidFill>
                  <a:srgbClr val="202122"/>
                </a:solidFill>
                <a:latin typeface=".Arabic UI Text"/>
                <a:cs typeface="B Zar" panose="00000400000000000000" pitchFamily="2" charset="-78"/>
              </a:rPr>
              <a:t>نارسیس </a:t>
            </a:r>
            <a:r>
              <a:rPr lang="fa-IR" b="1" dirty="0">
                <a:solidFill>
                  <a:srgbClr val="202122"/>
                </a:solidFill>
                <a:latin typeface=".Arabic UI Text"/>
                <a:cs typeface="B Zar" panose="00000400000000000000" pitchFamily="2" charset="-78"/>
              </a:rPr>
              <a:t>وقتی به عشق خود (چهره انعکاس یافته خود) نمی‌رسد، آن‌قدر غمگین بر لب چشمه می‌نشیند تا تبدیل به گل می‌شود</a:t>
            </a:r>
            <a:endParaRPr lang="en-US" b="1" dirty="0">
              <a:solidFill>
                <a:prstClr val="black">
                  <a:lumMod val="85000"/>
                  <a:lumOff val="15000"/>
                </a:prstClr>
              </a:solidFill>
              <a:cs typeface="B Zar" panose="00000400000000000000" pitchFamily="2" charset="-78"/>
            </a:endParaRPr>
          </a:p>
          <a:p>
            <a:pPr algn="r" rtl="1">
              <a:lnSpc>
                <a:spcPct val="200000"/>
              </a:lnSpc>
            </a:pPr>
            <a:endParaRPr lang="en-US"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2933713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C00000"/>
                </a:solidFill>
                <a:latin typeface=".Arabic UI Display"/>
                <a:cs typeface="B Zar" panose="00000400000000000000" pitchFamily="2" charset="-78"/>
              </a:rPr>
              <a:t>پیشینه در روان‌شناسی</a:t>
            </a:r>
            <a:br>
              <a:rPr lang="fa-IR" b="1" dirty="0">
                <a:solidFill>
                  <a:srgbClr val="C00000"/>
                </a:solidFill>
                <a:latin typeface=".Arabic UI Display"/>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800" b="1" dirty="0">
                <a:solidFill>
                  <a:srgbClr val="202122"/>
                </a:solidFill>
                <a:latin typeface=".Arabic UI Text"/>
                <a:cs typeface="B Zar" panose="00000400000000000000" pitchFamily="2" charset="-78"/>
              </a:rPr>
              <a:t>به </a:t>
            </a:r>
            <a:r>
              <a:rPr lang="fa-IR" sz="2800" b="1" dirty="0" smtClean="0">
                <a:solidFill>
                  <a:srgbClr val="202122"/>
                </a:solidFill>
                <a:latin typeface=".Arabic UI Text"/>
                <a:cs typeface="B Zar" panose="00000400000000000000" pitchFamily="2" charset="-78"/>
              </a:rPr>
              <a:t>عقیده </a:t>
            </a:r>
            <a:r>
              <a:rPr lang="fa-IR" sz="2800" b="1" dirty="0">
                <a:solidFill>
                  <a:srgbClr val="202122"/>
                </a:solidFill>
                <a:latin typeface=".Arabic UI Text"/>
                <a:cs typeface="B Zar" panose="00000400000000000000" pitchFamily="2" charset="-78"/>
              </a:rPr>
              <a:t>فروید، این مفهوم برای اولین بار در روانشناسی توسط </a:t>
            </a:r>
            <a:r>
              <a:rPr lang="fa-IR" sz="2800" b="1" dirty="0" smtClean="0">
                <a:solidFill>
                  <a:srgbClr val="BA0000"/>
                </a:solidFill>
                <a:latin typeface=".Arabic UI Text"/>
                <a:cs typeface="B Zar" panose="00000400000000000000" pitchFamily="2" charset="-78"/>
              </a:rPr>
              <a:t>پل ناک</a:t>
            </a:r>
            <a:r>
              <a:rPr lang="fa-IR" sz="2800" b="1" dirty="0">
                <a:solidFill>
                  <a:srgbClr val="202122"/>
                </a:solidFill>
                <a:latin typeface=".Arabic UI Text"/>
                <a:cs typeface="B Zar" panose="00000400000000000000" pitchFamily="2" charset="-78"/>
              </a:rPr>
              <a:t> به کار گرفته شد. </a:t>
            </a:r>
            <a:endParaRPr lang="fa-IR" sz="2800" b="1" dirty="0" smtClean="0">
              <a:solidFill>
                <a:srgbClr val="202122"/>
              </a:solidFill>
              <a:latin typeface=".Arabic UI Text"/>
              <a:cs typeface="B Zar" panose="00000400000000000000" pitchFamily="2" charset="-78"/>
            </a:endParaRPr>
          </a:p>
          <a:p>
            <a:pPr algn="r" rtl="1">
              <a:lnSpc>
                <a:spcPct val="150000"/>
              </a:lnSpc>
            </a:pPr>
            <a:r>
              <a:rPr lang="fa-IR" sz="2800" b="1" dirty="0" smtClean="0">
                <a:solidFill>
                  <a:srgbClr val="202122"/>
                </a:solidFill>
                <a:latin typeface=".Arabic UI Text"/>
                <a:cs typeface="B Zar" panose="00000400000000000000" pitchFamily="2" charset="-78"/>
              </a:rPr>
              <a:t>وی </a:t>
            </a:r>
            <a:r>
              <a:rPr lang="fa-IR" sz="2800" b="1" dirty="0">
                <a:solidFill>
                  <a:srgbClr val="202122"/>
                </a:solidFill>
                <a:latin typeface=".Arabic UI Text"/>
                <a:cs typeface="B Zar" panose="00000400000000000000" pitchFamily="2" charset="-78"/>
              </a:rPr>
              <a:t>بعدها این عقیده را تصحیح می‌کند و توضیح می‌دهد که در واقع </a:t>
            </a:r>
            <a:r>
              <a:rPr lang="fa-IR" sz="2800" b="1" dirty="0" smtClean="0">
                <a:solidFill>
                  <a:srgbClr val="BA0000"/>
                </a:solidFill>
                <a:latin typeface=".Arabic UI Text"/>
                <a:cs typeface="B Zar" panose="00000400000000000000" pitchFamily="2" charset="-78"/>
              </a:rPr>
              <a:t>هولاک الیس</a:t>
            </a:r>
            <a:r>
              <a:rPr lang="fa-IR" sz="2800" b="1" dirty="0">
                <a:solidFill>
                  <a:srgbClr val="202122"/>
                </a:solidFill>
                <a:latin typeface=".Arabic UI Text"/>
                <a:cs typeface="B Zar" panose="00000400000000000000" pitchFamily="2" charset="-78"/>
              </a:rPr>
              <a:t> را باید </a:t>
            </a:r>
            <a:r>
              <a:rPr lang="fa-IR" sz="2800" b="1" dirty="0" smtClean="0">
                <a:solidFill>
                  <a:srgbClr val="202122"/>
                </a:solidFill>
                <a:latin typeface=".Arabic UI Text"/>
                <a:cs typeface="B Zar" panose="00000400000000000000" pitchFamily="2" charset="-78"/>
              </a:rPr>
              <a:t>ابداع‌کننده </a:t>
            </a:r>
            <a:r>
              <a:rPr lang="fa-IR" sz="2800" b="1" dirty="0">
                <a:solidFill>
                  <a:srgbClr val="202122"/>
                </a:solidFill>
                <a:latin typeface=".Arabic UI Text"/>
                <a:cs typeface="B Zar" panose="00000400000000000000" pitchFamily="2" charset="-78"/>
              </a:rPr>
              <a:t>این اصطلاح دانست. </a:t>
            </a:r>
            <a:endParaRPr lang="fa-IR" sz="2800" b="1" dirty="0" smtClean="0">
              <a:solidFill>
                <a:srgbClr val="202122"/>
              </a:solidFill>
              <a:latin typeface=".Arabic UI Text"/>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2491041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lnSpc>
                <a:spcPct val="150000"/>
              </a:lnSpc>
              <a:buClr>
                <a:srgbClr val="83992A"/>
              </a:buClr>
            </a:pPr>
            <a:r>
              <a:rPr lang="fa-IR" b="1" dirty="0">
                <a:solidFill>
                  <a:srgbClr val="202122"/>
                </a:solidFill>
                <a:latin typeface=".Arabic UI Text"/>
                <a:cs typeface="B Zar" panose="00000400000000000000" pitchFamily="2" charset="-78"/>
              </a:rPr>
              <a:t>خود الیس توضیح داده‌است که او این اصطلاح را در سال ۱۸۹۸ برای توصیف نگرشی روانی به کار </a:t>
            </a:r>
            <a:r>
              <a:rPr lang="fa-IR" b="1" dirty="0" smtClean="0">
                <a:solidFill>
                  <a:srgbClr val="202122"/>
                </a:solidFill>
                <a:latin typeface=".Arabic UI Text"/>
                <a:cs typeface="B Zar" panose="00000400000000000000" pitchFamily="2" charset="-78"/>
              </a:rPr>
              <a:t>برد</a:t>
            </a:r>
          </a:p>
          <a:p>
            <a:pPr lvl="0" algn="r" rtl="1">
              <a:lnSpc>
                <a:spcPct val="150000"/>
              </a:lnSpc>
              <a:buClr>
                <a:srgbClr val="83992A"/>
              </a:buClr>
            </a:pPr>
            <a:r>
              <a:rPr lang="fa-IR" b="1" dirty="0" smtClean="0">
                <a:solidFill>
                  <a:srgbClr val="202122"/>
                </a:solidFill>
                <a:latin typeface=".Arabic UI Text"/>
                <a:cs typeface="B Zar" panose="00000400000000000000" pitchFamily="2" charset="-78"/>
              </a:rPr>
              <a:t>ناک </a:t>
            </a:r>
            <a:r>
              <a:rPr lang="fa-IR" b="1" dirty="0">
                <a:solidFill>
                  <a:srgbClr val="202122"/>
                </a:solidFill>
                <a:latin typeface=".Arabic UI Text"/>
                <a:cs typeface="B Zar" panose="00000400000000000000" pitchFamily="2" charset="-78"/>
              </a:rPr>
              <a:t>در سال ۱۸۹۹ این را برای معین کردن نوعی از انحراف جنسی استفاده کرده‌است.</a:t>
            </a:r>
          </a:p>
          <a:p>
            <a:pPr lvl="0" algn="r" rtl="1">
              <a:lnSpc>
                <a:spcPct val="150000"/>
              </a:lnSpc>
              <a:buClr>
                <a:srgbClr val="83992A"/>
              </a:buClr>
            </a:pPr>
            <a:r>
              <a:rPr lang="fa-IR" b="1" dirty="0">
                <a:solidFill>
                  <a:srgbClr val="202122"/>
                </a:solidFill>
                <a:latin typeface=".Arabic UI Text"/>
                <a:cs typeface="B Zar" panose="00000400000000000000" pitchFamily="2" charset="-78"/>
              </a:rPr>
              <a:t> به عقیده الیس، او و ناک را باید به‌طور مشترک ابداع‌کننده این اصطلاح دانست</a:t>
            </a:r>
            <a:endParaRPr lang="en-US" b="1" dirty="0">
              <a:solidFill>
                <a:prstClr val="black">
                  <a:lumMod val="85000"/>
                  <a:lumOff val="15000"/>
                </a:prstClr>
              </a:solidFill>
              <a:cs typeface="B Zar" panose="00000400000000000000" pitchFamily="2" charset="-78"/>
            </a:endParaRPr>
          </a:p>
          <a:p>
            <a:pPr algn="r" rtl="1">
              <a:lnSpc>
                <a:spcPct val="150000"/>
              </a:lnSpc>
            </a:pPr>
            <a:endParaRPr lang="en-US"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789352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solidFill>
                  <a:srgbClr val="C00000"/>
                </a:solidFill>
                <a:latin typeface=".Arabic UI Display"/>
                <a:cs typeface="B Zar" panose="00000400000000000000" pitchFamily="2" charset="-78"/>
              </a:rPr>
              <a:t>پیشینه در روان‌شناسی</a:t>
            </a:r>
            <a:endParaRPr lang="en-US" dirty="0"/>
          </a:p>
        </p:txBody>
      </p:sp>
      <p:sp>
        <p:nvSpPr>
          <p:cNvPr id="3" name="Content Placeholder 2"/>
          <p:cNvSpPr>
            <a:spLocks noGrp="1"/>
          </p:cNvSpPr>
          <p:nvPr>
            <p:ph idx="1"/>
          </p:nvPr>
        </p:nvSpPr>
        <p:spPr>
          <a:xfrm>
            <a:off x="1295401" y="2324100"/>
            <a:ext cx="9601196" cy="3551768"/>
          </a:xfrm>
        </p:spPr>
        <p:txBody>
          <a:bodyPr>
            <a:normAutofit lnSpcReduction="10000"/>
          </a:bodyPr>
          <a:lstStyle/>
          <a:p>
            <a:pPr algn="r" rtl="1">
              <a:lnSpc>
                <a:spcPct val="150000"/>
              </a:lnSpc>
            </a:pPr>
            <a:r>
              <a:rPr lang="fa-IR" b="1" dirty="0">
                <a:solidFill>
                  <a:srgbClr val="202122"/>
                </a:solidFill>
                <a:latin typeface=".Arabic UI Text"/>
                <a:cs typeface="B Zar" panose="00000400000000000000" pitchFamily="2" charset="-78"/>
              </a:rPr>
              <a:t>همه‌توانی احساسی است که بسیاری از طرفداران فروید آن را جزئی ذاتی در کودکی می‌دانستند. </a:t>
            </a:r>
            <a:endParaRPr lang="fa-IR" b="1" dirty="0" smtClean="0">
              <a:solidFill>
                <a:srgbClr val="202122"/>
              </a:solidFill>
              <a:latin typeface=".Arabic UI Text"/>
              <a:cs typeface="B Zar" panose="00000400000000000000" pitchFamily="2" charset="-78"/>
            </a:endParaRPr>
          </a:p>
          <a:p>
            <a:pPr algn="r" rtl="1">
              <a:lnSpc>
                <a:spcPct val="150000"/>
              </a:lnSpc>
            </a:pPr>
            <a:r>
              <a:rPr lang="fa-IR" b="1" dirty="0" smtClean="0">
                <a:solidFill>
                  <a:srgbClr val="202122"/>
                </a:solidFill>
                <a:latin typeface=".Arabic UI Text"/>
                <a:cs typeface="B Zar" panose="00000400000000000000" pitchFamily="2" charset="-78"/>
              </a:rPr>
              <a:t>همان‌طور </a:t>
            </a:r>
            <a:r>
              <a:rPr lang="fa-IR" b="1" dirty="0">
                <a:solidFill>
                  <a:srgbClr val="202122"/>
                </a:solidFill>
                <a:latin typeface=".Arabic UI Text"/>
                <a:cs typeface="B Zar" panose="00000400000000000000" pitchFamily="2" charset="-78"/>
              </a:rPr>
              <a:t>که </a:t>
            </a:r>
            <a:r>
              <a:rPr lang="fa-IR" b="1" dirty="0">
                <a:solidFill>
                  <a:srgbClr val="C00000"/>
                </a:solidFill>
                <a:latin typeface=".Arabic UI Text"/>
                <a:cs typeface="B Zar" panose="00000400000000000000" pitchFamily="2" charset="-78"/>
              </a:rPr>
              <a:t>فروید و فرنزی </a:t>
            </a:r>
            <a:r>
              <a:rPr lang="fa-IR" b="1" dirty="0">
                <a:solidFill>
                  <a:srgbClr val="202122"/>
                </a:solidFill>
                <a:latin typeface=".Arabic UI Text"/>
                <a:cs typeface="B Zar" panose="00000400000000000000" pitchFamily="2" charset="-78"/>
              </a:rPr>
              <a:t>گفته‌اند کودکان برای مدت‌های زیادی با احساس خودبزرگ بینی زندگی می‌کنند</a:t>
            </a:r>
            <a:r>
              <a:rPr lang="fa-IR" b="1" dirty="0" smtClean="0">
                <a:solidFill>
                  <a:srgbClr val="202122"/>
                </a:solidFill>
                <a:latin typeface=".Arabic UI Text"/>
                <a:cs typeface="B Zar" panose="00000400000000000000" pitchFamily="2" charset="-78"/>
              </a:rPr>
              <a:t>.</a:t>
            </a:r>
          </a:p>
          <a:p>
            <a:pPr algn="r" rtl="1">
              <a:lnSpc>
                <a:spcPct val="150000"/>
              </a:lnSpc>
            </a:pPr>
            <a:r>
              <a:rPr lang="fa-IR" b="1" baseline="30000" dirty="0" smtClean="0">
                <a:solidFill>
                  <a:srgbClr val="0645AD"/>
                </a:solidFill>
                <a:latin typeface=".Arabic UI Text"/>
                <a:cs typeface="B Zar" panose="00000400000000000000" pitchFamily="2" charset="-78"/>
              </a:rPr>
              <a:t> </a:t>
            </a:r>
            <a:r>
              <a:rPr lang="fa-IR" b="1" dirty="0">
                <a:solidFill>
                  <a:srgbClr val="202122"/>
                </a:solidFill>
                <a:latin typeface=".Arabic UI Text"/>
                <a:cs typeface="B Zar" panose="00000400000000000000" pitchFamily="2" charset="-78"/>
              </a:rPr>
              <a:t> پس از تولد کودکان احساس قدرت زیادی می‌کنند و هرجا نتوانند کاری را از پیش ببرند احساسات دردناکی در ارتباط با از دست دادن این قدرت را </a:t>
            </a:r>
            <a:r>
              <a:rPr lang="fa-IR" b="1" dirty="0">
                <a:solidFill>
                  <a:schemeClr val="tx1"/>
                </a:solidFill>
                <a:latin typeface=".Arabic UI Text"/>
                <a:cs typeface="B Zar" panose="00000400000000000000" pitchFamily="2" charset="-78"/>
              </a:rPr>
              <a:t>تجربه می‌کنند</a:t>
            </a:r>
            <a:r>
              <a:rPr lang="fa-IR" b="1" dirty="0" smtClean="0">
                <a:solidFill>
                  <a:schemeClr val="tx1"/>
                </a:solidFill>
                <a:latin typeface=".Arabic UI Text"/>
                <a:cs typeface="B Zar" panose="00000400000000000000" pitchFamily="2" charset="-78"/>
              </a:rPr>
              <a:t>.</a:t>
            </a:r>
            <a:endParaRPr lang="fa-IR" b="1" baseline="30000" dirty="0" smtClean="0">
              <a:solidFill>
                <a:schemeClr val="tx1"/>
              </a:solidFill>
              <a:latin typeface=".Arabic UI Text"/>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69580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b="1" dirty="0">
                <a:solidFill>
                  <a:srgbClr val="C00000"/>
                </a:solidFill>
                <a:latin typeface=".Arabic UI Display"/>
                <a:cs typeface="B Zar" panose="00000400000000000000" pitchFamily="2" charset="-78"/>
              </a:rPr>
              <a:t>پیشینه در روان‌شناسی</a:t>
            </a:r>
            <a:endParaRPr lang="en-US" dirty="0"/>
          </a:p>
        </p:txBody>
      </p:sp>
      <p:sp>
        <p:nvSpPr>
          <p:cNvPr id="3" name="Content Placeholder 2"/>
          <p:cNvSpPr>
            <a:spLocks noGrp="1"/>
          </p:cNvSpPr>
          <p:nvPr>
            <p:ph idx="1"/>
          </p:nvPr>
        </p:nvSpPr>
        <p:spPr/>
        <p:txBody>
          <a:bodyPr/>
          <a:lstStyle/>
          <a:p>
            <a:pPr lvl="0" algn="r" rtl="1">
              <a:lnSpc>
                <a:spcPct val="200000"/>
              </a:lnSpc>
              <a:buClr>
                <a:srgbClr val="83992A"/>
              </a:buClr>
            </a:pPr>
            <a:r>
              <a:rPr lang="fa-IR" b="1" dirty="0">
                <a:solidFill>
                  <a:srgbClr val="202122"/>
                </a:solidFill>
                <a:latin typeface=".Arabic UI Text"/>
                <a:cs typeface="B Zar" panose="00000400000000000000" pitchFamily="2" charset="-78"/>
              </a:rPr>
              <a:t>فروید عقیده داشت در افراد خودشیفته این احساس همه توانی که به صورت معمول در کودکان وجود دارد مجدداً تجربه می‌شود</a:t>
            </a:r>
            <a:endParaRPr lang="en-US" b="1" dirty="0">
              <a:solidFill>
                <a:prstClr val="black">
                  <a:lumMod val="85000"/>
                  <a:lumOff val="15000"/>
                </a:prstClr>
              </a:solidFill>
              <a:cs typeface="B Zar" panose="00000400000000000000" pitchFamily="2" charset="-78"/>
            </a:endParaRPr>
          </a:p>
          <a:p>
            <a:pPr algn="r" rtl="1">
              <a:lnSpc>
                <a:spcPct val="200000"/>
              </a:lnSpc>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4254500"/>
            <a:ext cx="7740650"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775502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4000" b="1" dirty="0">
                <a:solidFill>
                  <a:srgbClr val="C00000"/>
                </a:solidFill>
                <a:cs typeface="B Zar" panose="00000400000000000000" pitchFamily="2" charset="-78"/>
              </a:rPr>
              <a:t>خودشیفتگی از دیدگاه فروید</a:t>
            </a:r>
            <a:endParaRPr lang="en-US" dirty="0"/>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32200"/>
            <a:ext cx="6832600" cy="133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27738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24467"/>
          </a:xfrm>
        </p:spPr>
        <p:txBody>
          <a:bodyPr>
            <a:normAutofit fontScale="90000"/>
          </a:bodyPr>
          <a:lstStyle/>
          <a:p>
            <a:r>
              <a:rPr lang="fa-IR" b="1" dirty="0">
                <a:solidFill>
                  <a:srgbClr val="C00000"/>
                </a:solidFill>
                <a:cs typeface="B Zar" panose="00000400000000000000" pitchFamily="2" charset="-78"/>
              </a:rPr>
              <a:t>خودشیفتگی از دیدگاه فروید</a:t>
            </a:r>
            <a:br>
              <a:rPr lang="fa-IR" b="1" dirty="0">
                <a:solidFill>
                  <a:srgbClr val="C00000"/>
                </a:solidFill>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a:xfrm>
            <a:off x="1295401" y="2387600"/>
            <a:ext cx="9601196" cy="3488268"/>
          </a:xfrm>
        </p:spPr>
        <p:txBody>
          <a:bodyPr>
            <a:normAutofit/>
          </a:bodyPr>
          <a:lstStyle/>
          <a:p>
            <a:pPr algn="r" rtl="1">
              <a:lnSpc>
                <a:spcPct val="150000"/>
              </a:lnSpc>
            </a:pPr>
            <a:r>
              <a:rPr lang="fa-IR" b="1" dirty="0" smtClean="0">
                <a:cs typeface="B Zar" panose="00000400000000000000" pitchFamily="2" charset="-78"/>
              </a:rPr>
              <a:t>یکی </a:t>
            </a:r>
            <a:r>
              <a:rPr lang="fa-IR" b="1" dirty="0">
                <a:cs typeface="B Zar" panose="00000400000000000000" pitchFamily="2" charset="-78"/>
              </a:rPr>
              <a:t>از کشفیات </a:t>
            </a:r>
            <a:r>
              <a:rPr lang="fa-IR" b="1" dirty="0" smtClean="0">
                <a:cs typeface="B Zar" panose="00000400000000000000" pitchFamily="2" charset="-78"/>
              </a:rPr>
              <a:t>جامع </a:t>
            </a:r>
            <a:r>
              <a:rPr lang="fa-IR" b="1" dirty="0">
                <a:cs typeface="B Zar" panose="00000400000000000000" pitchFamily="2" charset="-78"/>
              </a:rPr>
              <a:t>فروید نظریه‌ی </a:t>
            </a:r>
            <a:r>
              <a:rPr lang="fa-IR" b="1" dirty="0" smtClean="0">
                <a:solidFill>
                  <a:srgbClr val="C00000"/>
                </a:solidFill>
                <a:cs typeface="B Zar" panose="00000400000000000000" pitchFamily="2" charset="-78"/>
              </a:rPr>
              <a:t>خودشیفتگی</a:t>
            </a:r>
            <a:r>
              <a:rPr lang="fa-IR" b="1" dirty="0" smtClean="0">
                <a:cs typeface="B Zar" panose="00000400000000000000" pitchFamily="2" charset="-78"/>
              </a:rPr>
              <a:t> اوست</a:t>
            </a:r>
          </a:p>
          <a:p>
            <a:pPr algn="r" rtl="1">
              <a:lnSpc>
                <a:spcPct val="150000"/>
              </a:lnSpc>
            </a:pPr>
            <a:r>
              <a:rPr lang="fa-IR" b="1" dirty="0" smtClean="0">
                <a:cs typeface="B Zar" panose="00000400000000000000" pitchFamily="2" charset="-78"/>
              </a:rPr>
              <a:t>فروید </a:t>
            </a:r>
            <a:r>
              <a:rPr lang="fa-IR" b="1" dirty="0">
                <a:cs typeface="B Zar" panose="00000400000000000000" pitchFamily="2" charset="-78"/>
              </a:rPr>
              <a:t>خود آن را یکی از مهمترین یافته‌های خویش می‌داند، و از آن برای فهم پدیدارهای مشخصی چون </a:t>
            </a:r>
            <a:r>
              <a:rPr lang="fa-IR" b="1" dirty="0" smtClean="0">
                <a:cs typeface="B Zar" panose="00000400000000000000" pitchFamily="2" charset="-78"/>
              </a:rPr>
              <a:t>روان‌پریشی </a:t>
            </a:r>
            <a:r>
              <a:rPr lang="fa-IR" b="1" dirty="0">
                <a:cs typeface="B Zar" panose="00000400000000000000" pitchFamily="2" charset="-78"/>
              </a:rPr>
              <a:t>(روان نژندی خودشیفته</a:t>
            </a:r>
            <a:r>
              <a:rPr lang="fa-IR" b="1" dirty="0" smtClean="0">
                <a:cs typeface="B Zar" panose="00000400000000000000" pitchFamily="2" charset="-78"/>
              </a:rPr>
              <a:t>)، </a:t>
            </a:r>
            <a:r>
              <a:rPr lang="fa-IR" b="1" dirty="0">
                <a:cs typeface="B Zar" panose="00000400000000000000" pitchFamily="2" charset="-78"/>
              </a:rPr>
              <a:t>عشق، اضطراب احضاء (ترس از اختگی</a:t>
            </a:r>
            <a:r>
              <a:rPr lang="fa-IR" b="1" dirty="0" smtClean="0">
                <a:cs typeface="B Zar" panose="00000400000000000000" pitchFamily="2" charset="-78"/>
              </a:rPr>
              <a:t>)، </a:t>
            </a:r>
            <a:r>
              <a:rPr lang="fa-IR" b="1" dirty="0">
                <a:cs typeface="B Zar" panose="00000400000000000000" pitchFamily="2" charset="-78"/>
              </a:rPr>
              <a:t>حسد، سادیسم، و همچنین درک پدیدارهای جمعی، از قبیل آمادگی طبقات ستمدیده برای وفاداری نسبت به فرمانروایان خویش، سود می‌جوید. </a:t>
            </a:r>
            <a:endParaRPr lang="fa-IR" b="1" dirty="0" smtClean="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513120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1" dirty="0">
                <a:ln>
                  <a:noFill/>
                </a:ln>
                <a:solidFill>
                  <a:srgbClr val="C00000"/>
                </a:solidFill>
                <a:cs typeface="B Zar" panose="00000400000000000000" pitchFamily="2" charset="-78"/>
              </a:rPr>
              <a:t>هسته‌ی مرکزی </a:t>
            </a:r>
            <a:r>
              <a:rPr lang="fa-IR" sz="2800" b="1" dirty="0" smtClean="0">
                <a:ln>
                  <a:noFill/>
                </a:ln>
                <a:solidFill>
                  <a:srgbClr val="C00000"/>
                </a:solidFill>
                <a:cs typeface="B Zar" panose="00000400000000000000" pitchFamily="2" charset="-78"/>
              </a:rPr>
              <a:t>خودشیفتگی</a:t>
            </a:r>
            <a:endParaRPr lang="en-US" dirty="0"/>
          </a:p>
        </p:txBody>
      </p:sp>
      <p:sp>
        <p:nvSpPr>
          <p:cNvPr id="3" name="Content Placeholder 2"/>
          <p:cNvSpPr>
            <a:spLocks noGrp="1"/>
          </p:cNvSpPr>
          <p:nvPr>
            <p:ph idx="1"/>
          </p:nvPr>
        </p:nvSpPr>
        <p:spPr/>
        <p:txBody>
          <a:bodyPr>
            <a:normAutofit/>
          </a:bodyPr>
          <a:lstStyle/>
          <a:p>
            <a:pPr lvl="0" algn="r" rtl="1">
              <a:lnSpc>
                <a:spcPct val="150000"/>
              </a:lnSpc>
              <a:buClr>
                <a:srgbClr val="83992A"/>
              </a:buClr>
            </a:pPr>
            <a:r>
              <a:rPr lang="fa-IR" sz="2800" b="1" dirty="0">
                <a:solidFill>
                  <a:prstClr val="black">
                    <a:lumMod val="85000"/>
                    <a:lumOff val="15000"/>
                  </a:prstClr>
                </a:solidFill>
                <a:cs typeface="B Zar" panose="00000400000000000000" pitchFamily="2" charset="-78"/>
              </a:rPr>
              <a:t>طبق اندیشه‌ی فروید، آدمی هیچگاه بر «</a:t>
            </a:r>
            <a:r>
              <a:rPr lang="fa-IR" sz="2800" b="1" dirty="0">
                <a:solidFill>
                  <a:srgbClr val="C00000"/>
                </a:solidFill>
                <a:cs typeface="B Zar" panose="00000400000000000000" pitchFamily="2" charset="-78"/>
              </a:rPr>
              <a:t>هسته‌ی مرکزی خودشیفتگی</a:t>
            </a:r>
            <a:r>
              <a:rPr lang="fa-IR" sz="2800" b="1" dirty="0">
                <a:solidFill>
                  <a:prstClr val="black">
                    <a:lumMod val="85000"/>
                    <a:lumOff val="15000"/>
                  </a:prstClr>
                </a:solidFill>
                <a:cs typeface="B Zar" panose="00000400000000000000" pitchFamily="2" charset="-78"/>
              </a:rPr>
              <a:t>» خویش غلبه </a:t>
            </a:r>
            <a:r>
              <a:rPr lang="fa-IR" sz="2800" b="1" dirty="0" smtClean="0">
                <a:solidFill>
                  <a:prstClr val="black">
                    <a:lumMod val="85000"/>
                    <a:lumOff val="15000"/>
                  </a:prstClr>
                </a:solidFill>
                <a:cs typeface="B Zar" panose="00000400000000000000" pitchFamily="2" charset="-78"/>
              </a:rPr>
              <a:t>نمی‌یابد</a:t>
            </a:r>
          </a:p>
          <a:p>
            <a:pPr lvl="0" algn="r" rtl="1">
              <a:lnSpc>
                <a:spcPct val="150000"/>
              </a:lnSpc>
              <a:buClr>
                <a:srgbClr val="83992A"/>
              </a:buClr>
            </a:pPr>
            <a:r>
              <a:rPr lang="fa-IR" sz="2800" b="1" dirty="0" smtClean="0">
                <a:solidFill>
                  <a:prstClr val="black">
                    <a:lumMod val="85000"/>
                    <a:lumOff val="15000"/>
                  </a:prstClr>
                </a:solidFill>
                <a:cs typeface="B Zar" panose="00000400000000000000" pitchFamily="2" charset="-78"/>
              </a:rPr>
              <a:t>عقیده‌ی </a:t>
            </a:r>
            <a:r>
              <a:rPr lang="fa-IR" sz="2800" b="1" dirty="0">
                <a:solidFill>
                  <a:prstClr val="black">
                    <a:lumMod val="85000"/>
                    <a:lumOff val="15000"/>
                  </a:prstClr>
                </a:solidFill>
                <a:cs typeface="B Zar" panose="00000400000000000000" pitchFamily="2" charset="-78"/>
              </a:rPr>
              <a:t>اساسی فروید که از جانب او بلاتغییر ماند آن بود که حالت اصلی آدمی در آغاز نوزادی، نارسیسیم (</a:t>
            </a:r>
            <a:r>
              <a:rPr lang="fa-IR" sz="2800" b="1" dirty="0">
                <a:solidFill>
                  <a:srgbClr val="C00000"/>
                </a:solidFill>
                <a:cs typeface="B Zar" panose="00000400000000000000" pitchFamily="2" charset="-78"/>
              </a:rPr>
              <a:t>خودشیفتگی نخستین</a:t>
            </a:r>
            <a:r>
              <a:rPr lang="fa-IR" sz="2800" b="1" dirty="0">
                <a:solidFill>
                  <a:prstClr val="black">
                    <a:lumMod val="85000"/>
                    <a:lumOff val="15000"/>
                  </a:prstClr>
                </a:solidFill>
                <a:cs typeface="B Zar" panose="00000400000000000000" pitchFamily="2" charset="-78"/>
              </a:rPr>
              <a:t>) است. </a:t>
            </a:r>
          </a:p>
          <a:p>
            <a:pPr algn="r" rtl="1">
              <a:lnSpc>
                <a:spcPct val="150000"/>
              </a:lnSpc>
            </a:pPr>
            <a:endParaRPr lang="en-US" sz="2800"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405197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C00000"/>
                </a:solidFill>
                <a:cs typeface="B Zar" panose="00000400000000000000" pitchFamily="2" charset="-78"/>
              </a:rPr>
              <a:t>خودشیفتگی از دیدگاه فروید</a:t>
            </a:r>
            <a:endParaRPr lang="en-US" sz="3200" dirty="0"/>
          </a:p>
        </p:txBody>
      </p:sp>
      <p:sp>
        <p:nvSpPr>
          <p:cNvPr id="3" name="Content Placeholder 2"/>
          <p:cNvSpPr>
            <a:spLocks noGrp="1"/>
          </p:cNvSpPr>
          <p:nvPr>
            <p:ph idx="1"/>
          </p:nvPr>
        </p:nvSpPr>
        <p:spPr>
          <a:xfrm>
            <a:off x="1295401" y="2489200"/>
            <a:ext cx="9601196" cy="3386668"/>
          </a:xfrm>
        </p:spPr>
        <p:txBody>
          <a:bodyPr>
            <a:noAutofit/>
          </a:bodyPr>
          <a:lstStyle/>
          <a:p>
            <a:pPr algn="r" rtl="1">
              <a:lnSpc>
                <a:spcPct val="200000"/>
              </a:lnSpc>
            </a:pPr>
            <a:r>
              <a:rPr lang="fa-IR" b="1" dirty="0" smtClean="0">
                <a:cs typeface="B Zar" panose="00000400000000000000" pitchFamily="2" charset="-78"/>
              </a:rPr>
              <a:t>در </a:t>
            </a:r>
            <a:r>
              <a:rPr lang="fa-IR" b="1" dirty="0">
                <a:cs typeface="B Zar" panose="00000400000000000000" pitchFamily="2" charset="-78"/>
              </a:rPr>
              <a:t>آغاز نوزادی هنوز رابطه‌ای با دنیای </a:t>
            </a:r>
            <a:r>
              <a:rPr lang="fa-IR" b="1" dirty="0" smtClean="0">
                <a:cs typeface="B Zar" panose="00000400000000000000" pitchFamily="2" charset="-78"/>
              </a:rPr>
              <a:t>برون</a:t>
            </a:r>
            <a:r>
              <a:rPr lang="en-US" b="1" dirty="0" smtClean="0">
                <a:cs typeface="B Zar" panose="00000400000000000000" pitchFamily="2" charset="-78"/>
              </a:rPr>
              <a:t> </a:t>
            </a:r>
            <a:r>
              <a:rPr lang="fa-IR" b="1" dirty="0" smtClean="0">
                <a:cs typeface="B Zar" panose="00000400000000000000" pitchFamily="2" charset="-78"/>
              </a:rPr>
              <a:t>وجود </a:t>
            </a:r>
            <a:r>
              <a:rPr lang="fa-IR" b="1" dirty="0">
                <a:cs typeface="B Zar" panose="00000400000000000000" pitchFamily="2" charset="-78"/>
              </a:rPr>
              <a:t>ندارد، و در جریان رشد و پرورش بهنجار، کودک وسعت و شدت روابط </a:t>
            </a:r>
            <a:r>
              <a:rPr lang="fa-IR" b="1" dirty="0">
                <a:solidFill>
                  <a:srgbClr val="C00000"/>
                </a:solidFill>
                <a:cs typeface="B Zar" panose="00000400000000000000" pitchFamily="2" charset="-78"/>
              </a:rPr>
              <a:t>(لیبیدویی) </a:t>
            </a:r>
            <a:r>
              <a:rPr lang="fa-IR" b="1" dirty="0">
                <a:cs typeface="B Zar" panose="00000400000000000000" pitchFamily="2" charset="-78"/>
              </a:rPr>
              <a:t>خویش را با دنیای برون افزایش </a:t>
            </a:r>
            <a:r>
              <a:rPr lang="fa-IR" b="1" dirty="0" smtClean="0">
                <a:cs typeface="B Zar" panose="00000400000000000000" pitchFamily="2" charset="-78"/>
              </a:rPr>
              <a:t>می‌دهد</a:t>
            </a:r>
          </a:p>
          <a:p>
            <a:pPr algn="r" rtl="1">
              <a:lnSpc>
                <a:spcPct val="150000"/>
              </a:lnSpc>
            </a:pPr>
            <a:r>
              <a:rPr lang="fa-IR" b="1" dirty="0" smtClean="0">
                <a:cs typeface="B Zar" panose="00000400000000000000" pitchFamily="2" charset="-78"/>
              </a:rPr>
              <a:t> </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353221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lnSpc>
                <a:spcPct val="150000"/>
              </a:lnSpc>
              <a:buClr>
                <a:srgbClr val="83992A"/>
              </a:buClr>
            </a:pPr>
            <a:r>
              <a:rPr lang="fa-IR" b="1" dirty="0">
                <a:solidFill>
                  <a:prstClr val="black">
                    <a:lumMod val="85000"/>
                    <a:lumOff val="15000"/>
                  </a:prstClr>
                </a:solidFill>
                <a:cs typeface="B Zar" panose="00000400000000000000" pitchFamily="2" charset="-78"/>
              </a:rPr>
              <a:t>اما در بسیاری از لحظات بستگی لیبیدویی خود را از موضوعات قطع می‌کند و آن را به «من» باز می‌گرداند (</a:t>
            </a:r>
            <a:r>
              <a:rPr lang="fa-IR" b="1" dirty="0">
                <a:solidFill>
                  <a:srgbClr val="C00000"/>
                </a:solidFill>
                <a:cs typeface="B Zar" panose="00000400000000000000" pitchFamily="2" charset="-78"/>
              </a:rPr>
              <a:t>خودشیفتگی ثانوی). </a:t>
            </a:r>
          </a:p>
          <a:p>
            <a:pPr lvl="0" algn="r" rtl="1">
              <a:lnSpc>
                <a:spcPct val="150000"/>
              </a:lnSpc>
              <a:buClr>
                <a:srgbClr val="83992A"/>
              </a:buClr>
            </a:pPr>
            <a:r>
              <a:rPr lang="fa-IR" b="1" dirty="0">
                <a:solidFill>
                  <a:prstClr val="black">
                    <a:lumMod val="85000"/>
                    <a:lumOff val="15000"/>
                  </a:prstClr>
                </a:solidFill>
                <a:cs typeface="B Zar" panose="00000400000000000000" pitchFamily="2" charset="-78"/>
              </a:rPr>
              <a:t>ولی حتی در رشد و پرورش بهنجار نیز انسان در سرتاسر زندگی تا اندازه‌ای خودشیفته باقی می‌ماند. </a:t>
            </a:r>
            <a:endParaRPr lang="en-US" b="1" dirty="0">
              <a:solidFill>
                <a:prstClr val="black">
                  <a:lumMod val="85000"/>
                  <a:lumOff val="15000"/>
                </a:prstClr>
              </a:solidFill>
              <a:cs typeface="B Zar" panose="00000400000000000000" pitchFamily="2" charset="-78"/>
            </a:endParaRP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361043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C00000"/>
                </a:solidFill>
                <a:cs typeface="B Zar" panose="00000400000000000000" pitchFamily="2" charset="-78"/>
              </a:rPr>
              <a:t>مقدمه</a:t>
            </a:r>
            <a:endParaRPr lang="en-US" b="1" dirty="0">
              <a:solidFill>
                <a:srgbClr val="C00000"/>
              </a:solidFill>
              <a:cs typeface="B Zar" panose="00000400000000000000" pitchFamily="2" charset="-78"/>
            </a:endParaRPr>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3573463"/>
            <a:ext cx="46228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3502870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3200" b="1" dirty="0" smtClean="0">
                <a:ln>
                  <a:noFill/>
                </a:ln>
                <a:solidFill>
                  <a:srgbClr val="C00000"/>
                </a:solidFill>
                <a:cs typeface="B Zar" panose="00000400000000000000" pitchFamily="2" charset="-78"/>
              </a:rPr>
              <a:t>رشد </a:t>
            </a:r>
            <a:r>
              <a:rPr lang="fa-IR" sz="3200" b="1" dirty="0">
                <a:ln>
                  <a:noFill/>
                </a:ln>
                <a:solidFill>
                  <a:srgbClr val="C00000"/>
                </a:solidFill>
                <a:cs typeface="B Zar" panose="00000400000000000000" pitchFamily="2" charset="-78"/>
              </a:rPr>
              <a:t>و پرورش خودشیفتگی در شخص </a:t>
            </a:r>
            <a:r>
              <a:rPr lang="fa-IR" sz="3200" b="1" dirty="0" smtClean="0">
                <a:ln>
                  <a:noFill/>
                </a:ln>
                <a:solidFill>
                  <a:srgbClr val="C00000"/>
                </a:solidFill>
                <a:cs typeface="B Zar" panose="00000400000000000000" pitchFamily="2" charset="-78"/>
              </a:rPr>
              <a:t>بهنجار</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3542115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85750" lvl="0" indent="-285750" rtl="1">
              <a:lnSpc>
                <a:spcPct val="150000"/>
              </a:lnSpc>
              <a:spcBef>
                <a:spcPct val="20000"/>
              </a:spcBef>
              <a:spcAft>
                <a:spcPts val="600"/>
              </a:spcAft>
            </a:pPr>
            <a:r>
              <a:rPr lang="fa-IR" sz="3600" b="1" dirty="0">
                <a:ln>
                  <a:noFill/>
                </a:ln>
                <a:solidFill>
                  <a:srgbClr val="C00000"/>
                </a:solidFill>
                <a:cs typeface="B Zar" panose="00000400000000000000" pitchFamily="2" charset="-78"/>
              </a:rPr>
              <a:t>منظور از رشد و پرورش خودشیفتگی در شخص «بهنجار» چیست؟</a:t>
            </a:r>
            <a:r>
              <a:rPr lang="fa-IR" sz="2400" b="1" dirty="0">
                <a:ln>
                  <a:noFill/>
                </a:ln>
                <a:solidFill>
                  <a:prstClr val="black">
                    <a:lumMod val="85000"/>
                    <a:lumOff val="15000"/>
                  </a:prstClr>
                </a:solidFill>
                <a:cs typeface="B Zar" panose="00000400000000000000" pitchFamily="2" charset="-78"/>
              </a:rPr>
              <a:t/>
            </a:r>
            <a:br>
              <a:rPr lang="fa-IR" sz="2400" b="1" dirty="0">
                <a:ln>
                  <a:noFill/>
                </a:ln>
                <a:solidFill>
                  <a:prstClr val="black">
                    <a:lumMod val="85000"/>
                    <a:lumOff val="15000"/>
                  </a:prstClr>
                </a:solidFill>
                <a:cs typeface="B Zar" panose="00000400000000000000" pitchFamily="2" charset="-78"/>
              </a:rPr>
            </a:br>
            <a:endParaRPr lang="en-US" dirty="0"/>
          </a:p>
        </p:txBody>
      </p:sp>
      <p:sp>
        <p:nvSpPr>
          <p:cNvPr id="3" name="Content Placeholder 2"/>
          <p:cNvSpPr>
            <a:spLocks noGrp="1"/>
          </p:cNvSpPr>
          <p:nvPr>
            <p:ph idx="1"/>
          </p:nvPr>
        </p:nvSpPr>
        <p:spPr/>
        <p:txBody>
          <a:bodyPr/>
          <a:lstStyle/>
          <a:p>
            <a:pPr algn="r" rtl="1">
              <a:lnSpc>
                <a:spcPct val="150000"/>
              </a:lnSpc>
            </a:pPr>
            <a:r>
              <a:rPr lang="fa-IR" b="1" dirty="0">
                <a:cs typeface="B Zar" panose="00000400000000000000" pitchFamily="2" charset="-78"/>
              </a:rPr>
              <a:t>فروید خطوط اصلی این رشد را ترسیم کرده </a:t>
            </a:r>
            <a:r>
              <a:rPr lang="fa-IR" b="1" dirty="0" smtClean="0">
                <a:cs typeface="B Zar" panose="00000400000000000000" pitchFamily="2" charset="-78"/>
              </a:rPr>
              <a:t>است.</a:t>
            </a:r>
          </a:p>
          <a:p>
            <a:pPr algn="r" rtl="1">
              <a:lnSpc>
                <a:spcPct val="150000"/>
              </a:lnSpc>
            </a:pPr>
            <a:r>
              <a:rPr lang="fa-IR" b="1" dirty="0" smtClean="0">
                <a:cs typeface="B Zar" panose="00000400000000000000" pitchFamily="2" charset="-78"/>
              </a:rPr>
              <a:t> </a:t>
            </a:r>
            <a:r>
              <a:rPr lang="fa-IR" b="1" dirty="0">
                <a:cs typeface="B Zar" panose="00000400000000000000" pitchFamily="2" charset="-78"/>
              </a:rPr>
              <a:t>عبارات زیر چکیده‌ی یافته‌های </a:t>
            </a:r>
            <a:r>
              <a:rPr lang="fa-IR" b="1" dirty="0" smtClean="0">
                <a:cs typeface="B Zar" panose="00000400000000000000" pitchFamily="2" charset="-78"/>
              </a:rPr>
              <a:t>اوست:</a:t>
            </a:r>
          </a:p>
          <a:p>
            <a:pPr algn="r" rtl="1">
              <a:lnSpc>
                <a:spcPct val="150000"/>
              </a:lnSpc>
            </a:pPr>
            <a:r>
              <a:rPr lang="fa-IR" b="1" dirty="0" smtClean="0">
                <a:cs typeface="B Zar" panose="00000400000000000000" pitchFamily="2" charset="-78"/>
              </a:rPr>
              <a:t> </a:t>
            </a:r>
            <a:r>
              <a:rPr lang="fa-IR" b="1" dirty="0">
                <a:cs typeface="B Zar" panose="00000400000000000000" pitchFamily="2" charset="-78"/>
              </a:rPr>
              <a:t>جنین در زهدان مادر در حالتی از خودشیفتگی مطلق بسر می‌برد. </a:t>
            </a:r>
            <a:endParaRPr lang="fa-IR" b="1" dirty="0" smtClean="0">
              <a:cs typeface="B Zar" panose="00000400000000000000" pitchFamily="2" charset="-78"/>
            </a:endParaRPr>
          </a:p>
          <a:p>
            <a:pPr algn="r" rtl="1">
              <a:lnSpc>
                <a:spcPct val="150000"/>
              </a:lnSpc>
            </a:pPr>
            <a:r>
              <a:rPr lang="fa-IR" b="1" dirty="0" smtClean="0">
                <a:cs typeface="B Zar" panose="00000400000000000000" pitchFamily="2" charset="-78"/>
              </a:rPr>
              <a:t>فروید </a:t>
            </a:r>
            <a:r>
              <a:rPr lang="fa-IR" b="1" dirty="0">
                <a:cs typeface="B Zar" panose="00000400000000000000" pitchFamily="2" charset="-78"/>
              </a:rPr>
              <a:t>می‌گوید: «ما، با به دنیا آمدن، از یک خودشیفتگی مطلقاً خود بسنده به    مرحله‌ی ادراک یک عالم بیرونی و متغیر و آغاز کشف موضوعات گام می‌نهیم». </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806711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lnSpc>
                <a:spcPct val="150000"/>
              </a:lnSpc>
            </a:pPr>
            <a:r>
              <a:rPr lang="fa-IR" b="1" dirty="0">
                <a:cs typeface="B Zar" panose="00000400000000000000" pitchFamily="2" charset="-78"/>
              </a:rPr>
              <a:t>ماه‌ها طول می‌کشد تا حتی نوزاد بتواند موضوعات خارجی را به صورت نمودی «غیر از من» ادراک کند</a:t>
            </a:r>
            <a:r>
              <a:rPr lang="fa-IR" b="1" dirty="0" smtClean="0">
                <a:cs typeface="B Zar" panose="00000400000000000000" pitchFamily="2" charset="-78"/>
              </a:rPr>
              <a:t>.</a:t>
            </a:r>
          </a:p>
          <a:p>
            <a:pPr algn="r" rtl="1">
              <a:lnSpc>
                <a:spcPct val="150000"/>
              </a:lnSpc>
            </a:pPr>
            <a:r>
              <a:rPr lang="fa-IR" b="1" dirty="0" smtClean="0">
                <a:cs typeface="B Zar" panose="00000400000000000000" pitchFamily="2" charset="-78"/>
              </a:rPr>
              <a:t> </a:t>
            </a:r>
            <a:r>
              <a:rPr lang="fa-IR" b="1" dirty="0">
                <a:cs typeface="B Zar" panose="00000400000000000000" pitchFamily="2" charset="-78"/>
              </a:rPr>
              <a:t>با ضربه‌های بسیاری که بر خودشیفتگی کودک وارد می‌شود، و آشنایی فزاینده‌اش با دنیای برون و قوانین آن، آدمی به حکم «ضرورت» خودشیفتگی نخستین خود را به مرحله‌ی والاتر «عشق عینی» تکامل می‌بخشد. </a:t>
            </a:r>
            <a:endParaRPr lang="fa-IR" b="1" dirty="0" smtClean="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3088662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r" rtl="1">
              <a:lnSpc>
                <a:spcPct val="150000"/>
              </a:lnSpc>
              <a:buClr>
                <a:srgbClr val="83992A"/>
              </a:buClr>
            </a:pPr>
            <a:r>
              <a:rPr lang="fa-IR" sz="3200" b="1" dirty="0">
                <a:solidFill>
                  <a:prstClr val="black">
                    <a:lumMod val="85000"/>
                    <a:lumOff val="15000"/>
                  </a:prstClr>
                </a:solidFill>
                <a:cs typeface="B Zar" panose="00000400000000000000" pitchFamily="2" charset="-78"/>
              </a:rPr>
              <a:t>فروید می‌گوید: </a:t>
            </a:r>
            <a:endParaRPr lang="fa-IR" sz="3200" b="1" dirty="0" smtClean="0">
              <a:solidFill>
                <a:prstClr val="black">
                  <a:lumMod val="85000"/>
                  <a:lumOff val="15000"/>
                </a:prstClr>
              </a:solidFill>
              <a:cs typeface="B Zar" panose="00000400000000000000" pitchFamily="2" charset="-78"/>
            </a:endParaRPr>
          </a:p>
          <a:p>
            <a:pPr lvl="0" algn="r" rtl="1">
              <a:lnSpc>
                <a:spcPct val="150000"/>
              </a:lnSpc>
              <a:buClr>
                <a:srgbClr val="83992A"/>
              </a:buClr>
            </a:pPr>
            <a:r>
              <a:rPr lang="fa-IR" sz="3200" b="1" dirty="0" smtClean="0">
                <a:solidFill>
                  <a:prstClr val="black">
                    <a:lumMod val="85000"/>
                    <a:lumOff val="15000"/>
                  </a:prstClr>
                </a:solidFill>
                <a:cs typeface="B Zar" panose="00000400000000000000" pitchFamily="2" charset="-78"/>
              </a:rPr>
              <a:t>«</a:t>
            </a:r>
            <a:r>
              <a:rPr lang="fa-IR" sz="3200" b="1" dirty="0">
                <a:solidFill>
                  <a:prstClr val="black">
                    <a:lumMod val="85000"/>
                    <a:lumOff val="15000"/>
                  </a:prstClr>
                </a:solidFill>
                <a:cs typeface="B Zar" panose="00000400000000000000" pitchFamily="2" charset="-78"/>
              </a:rPr>
              <a:t>ولی انسان حتی پس از آن که برای لیبیدوی خویش موضوعات خارجی یافت تا حدودی خودشیفته باقی می‌ماند.»</a:t>
            </a:r>
            <a:endParaRPr lang="en-US" sz="3200" b="1" dirty="0">
              <a:solidFill>
                <a:prstClr val="black">
                  <a:lumMod val="85000"/>
                  <a:lumOff val="15000"/>
                </a:prstClr>
              </a:solidFill>
              <a:cs typeface="B Zar" panose="00000400000000000000" pitchFamily="2" charset="-78"/>
            </a:endParaRPr>
          </a:p>
          <a:p>
            <a:pPr algn="r" rtl="1">
              <a:lnSpc>
                <a:spcPct val="150000"/>
              </a:lnSpc>
            </a:pPr>
            <a:endParaRPr lang="en-US" sz="3200"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3814858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b="1" dirty="0" smtClean="0">
                <a:cs typeface="B Zar" panose="00000400000000000000" pitchFamily="2" charset="-78"/>
              </a:rPr>
              <a:t>شخص </a:t>
            </a:r>
            <a:r>
              <a:rPr lang="fa-IR" b="1" dirty="0">
                <a:cs typeface="B Zar" panose="00000400000000000000" pitchFamily="2" charset="-78"/>
              </a:rPr>
              <a:t>«بهنجار» و «بالغ» کسی است که خودشیفتگی‌اش بی‌آنکه هیچگاه کاملاً از بین برود به </a:t>
            </a:r>
            <a:r>
              <a:rPr lang="fa-IR" b="1" dirty="0">
                <a:solidFill>
                  <a:srgbClr val="C00000"/>
                </a:solidFill>
                <a:cs typeface="B Zar" panose="00000400000000000000" pitchFamily="2" charset="-78"/>
              </a:rPr>
              <a:t>حداقل مورد قبول جامعه </a:t>
            </a:r>
            <a:r>
              <a:rPr lang="fa-IR" b="1" dirty="0">
                <a:cs typeface="B Zar" panose="00000400000000000000" pitchFamily="2" charset="-78"/>
              </a:rPr>
              <a:t>کاهش یافته باشد. </a:t>
            </a:r>
            <a:endParaRPr lang="en-US" b="1" dirty="0" smtClean="0">
              <a:cs typeface="B Zar" panose="00000400000000000000" pitchFamily="2" charset="-78"/>
            </a:endParaRPr>
          </a:p>
          <a:p>
            <a:pPr algn="r" rtl="1">
              <a:lnSpc>
                <a:spcPct val="150000"/>
              </a:lnSpc>
            </a:pPr>
            <a:r>
              <a:rPr lang="fa-IR" b="1" dirty="0" smtClean="0">
                <a:cs typeface="B Zar" panose="00000400000000000000" pitchFamily="2" charset="-78"/>
              </a:rPr>
              <a:t>تجربه‌های </a:t>
            </a:r>
            <a:r>
              <a:rPr lang="fa-IR" b="1" dirty="0">
                <a:cs typeface="B Zar" panose="00000400000000000000" pitchFamily="2" charset="-78"/>
              </a:rPr>
              <a:t>روزمره مؤید مشاهدات فروید است</a:t>
            </a:r>
            <a:r>
              <a:rPr lang="fa-IR" b="1" dirty="0" smtClean="0">
                <a:cs typeface="B Zar" panose="00000400000000000000" pitchFamily="2" charset="-78"/>
              </a:rPr>
              <a:t>.</a:t>
            </a:r>
            <a:endParaRPr lang="en-US" b="1" dirty="0" smtClean="0">
              <a:cs typeface="B Zar" panose="00000400000000000000" pitchFamily="2" charset="-78"/>
            </a:endParaRPr>
          </a:p>
          <a:p>
            <a:pPr algn="r" rtl="1">
              <a:lnSpc>
                <a:spcPct val="150000"/>
              </a:lnSpc>
            </a:pPr>
            <a:r>
              <a:rPr lang="fa-IR" b="1" dirty="0" smtClean="0">
                <a:cs typeface="B Zar" panose="00000400000000000000" pitchFamily="2" charset="-78"/>
              </a:rPr>
              <a:t> </a:t>
            </a:r>
            <a:r>
              <a:rPr lang="fa-IR" b="1" dirty="0">
                <a:cs typeface="B Zar" panose="00000400000000000000" pitchFamily="2" charset="-78"/>
              </a:rPr>
              <a:t>ظاهراً در اغلب مردم، می‌توان یک هسته‌ی مرکزی- و دور از دسترس- خودشیفتگی یافت که در برابر هرگونه تلاشی برای رفع کامل آن مقاومت می‌ورزد. </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990539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r" rtl="1">
              <a:lnSpc>
                <a:spcPct val="200000"/>
              </a:lnSpc>
              <a:buClr>
                <a:srgbClr val="83992A"/>
              </a:buClr>
            </a:pPr>
            <a:r>
              <a:rPr lang="fa-IR" sz="2800" b="1" dirty="0">
                <a:solidFill>
                  <a:prstClr val="black">
                    <a:lumMod val="85000"/>
                    <a:lumOff val="15000"/>
                  </a:prstClr>
                </a:solidFill>
                <a:cs typeface="B Zar" panose="00000400000000000000" pitchFamily="2" charset="-78"/>
              </a:rPr>
              <a:t>در واقع، فروید رشد انسان را به صورت تکامل از خودشیفتگی مطلق به قابلیت استدلال عینی و عشق عینی تعریف  </a:t>
            </a:r>
            <a:r>
              <a:rPr lang="fa-IR" sz="2800" b="1" dirty="0" smtClean="0">
                <a:solidFill>
                  <a:prstClr val="black">
                    <a:lumMod val="85000"/>
                    <a:lumOff val="15000"/>
                  </a:prstClr>
                </a:solidFill>
                <a:cs typeface="B Zar" panose="00000400000000000000" pitchFamily="2" charset="-78"/>
              </a:rPr>
              <a:t>می‌کند</a:t>
            </a:r>
          </a:p>
          <a:p>
            <a:pPr lvl="0" algn="r" rtl="1">
              <a:lnSpc>
                <a:spcPct val="200000"/>
              </a:lnSpc>
              <a:buClr>
                <a:srgbClr val="83992A"/>
              </a:buClr>
            </a:pPr>
            <a:r>
              <a:rPr lang="fa-IR" sz="2800" b="1" dirty="0" smtClean="0">
                <a:solidFill>
                  <a:prstClr val="black">
                    <a:lumMod val="85000"/>
                    <a:lumOff val="15000"/>
                  </a:prstClr>
                </a:solidFill>
                <a:cs typeface="B Zar" panose="00000400000000000000" pitchFamily="2" charset="-78"/>
              </a:rPr>
              <a:t> </a:t>
            </a:r>
            <a:r>
              <a:rPr lang="fa-IR" sz="2800" b="1" dirty="0">
                <a:solidFill>
                  <a:prstClr val="black">
                    <a:lumMod val="85000"/>
                    <a:lumOff val="15000"/>
                  </a:prstClr>
                </a:solidFill>
                <a:cs typeface="B Zar" panose="00000400000000000000" pitchFamily="2" charset="-78"/>
              </a:rPr>
              <a:t>یعنی قابلیتی که در هرحال بر محدودیت‌های معینی تفوق نمی‌یابد. </a:t>
            </a:r>
          </a:p>
          <a:p>
            <a:pPr algn="r" rtl="1"/>
            <a:endParaRPr lang="en-US"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489870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C00000"/>
                </a:solidFill>
                <a:cs typeface="B Zar" panose="00000400000000000000" pitchFamily="2" charset="-78"/>
              </a:rPr>
              <a:t>چگونه می‌توان شخص خودشیفته را شناخت؟</a:t>
            </a:r>
            <a:br>
              <a:rPr lang="fa-IR" b="1" dirty="0">
                <a:solidFill>
                  <a:srgbClr val="C00000"/>
                </a:solidFill>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a:xfrm>
            <a:off x="1358901" y="2556932"/>
            <a:ext cx="9601196" cy="3666068"/>
          </a:xfrm>
        </p:spPr>
        <p:txBody>
          <a:bodyPr>
            <a:noAutofit/>
          </a:bodyPr>
          <a:lstStyle/>
          <a:p>
            <a:pPr algn="r" rtl="1">
              <a:lnSpc>
                <a:spcPct val="150000"/>
              </a:lnSpc>
            </a:pPr>
            <a:r>
              <a:rPr lang="fa-IR" b="1" dirty="0">
                <a:cs typeface="B Zar" panose="00000400000000000000" pitchFamily="2" charset="-78"/>
              </a:rPr>
              <a:t>یک نوع از خودشیفتگی را به سهولت می‌توان  تشخیص داد</a:t>
            </a:r>
            <a:r>
              <a:rPr lang="fa-IR" b="1" dirty="0" smtClean="0">
                <a:cs typeface="B Zar" panose="00000400000000000000" pitchFamily="2" charset="-78"/>
              </a:rPr>
              <a:t>.</a:t>
            </a:r>
          </a:p>
          <a:p>
            <a:pPr algn="r" rtl="1">
              <a:lnSpc>
                <a:spcPct val="150000"/>
              </a:lnSpc>
            </a:pPr>
            <a:r>
              <a:rPr lang="fa-IR" b="1" dirty="0" smtClean="0">
                <a:cs typeface="B Zar" panose="00000400000000000000" pitchFamily="2" charset="-78"/>
              </a:rPr>
              <a:t> </a:t>
            </a:r>
            <a:r>
              <a:rPr lang="fa-IR" b="1" dirty="0">
                <a:cs typeface="B Zar" panose="00000400000000000000" pitchFamily="2" charset="-78"/>
              </a:rPr>
              <a:t>و آن کسی است که از هر جهت از خود راضی </a:t>
            </a:r>
            <a:r>
              <a:rPr lang="fa-IR" b="1" dirty="0" smtClean="0">
                <a:cs typeface="B Zar" panose="00000400000000000000" pitchFamily="2" charset="-78"/>
              </a:rPr>
              <a:t>است</a:t>
            </a:r>
          </a:p>
          <a:p>
            <a:pPr algn="r" rtl="1">
              <a:lnSpc>
                <a:spcPct val="150000"/>
              </a:lnSpc>
            </a:pPr>
            <a:r>
              <a:rPr lang="fa-IR" b="1" dirty="0" smtClean="0">
                <a:cs typeface="B Zar" panose="00000400000000000000" pitchFamily="2" charset="-78"/>
              </a:rPr>
              <a:t> </a:t>
            </a:r>
            <a:r>
              <a:rPr lang="fa-IR" b="1" dirty="0">
                <a:cs typeface="B Zar" panose="00000400000000000000" pitchFamily="2" charset="-78"/>
              </a:rPr>
              <a:t>و هرگاه مطلب جزیی و ناچیزی بر زبان می‌آورد احساس می‌کند سخن شایان اهمیتی گفته است. </a:t>
            </a:r>
            <a:endParaRPr lang="en-US" b="1" dirty="0" smtClean="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871724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r" rtl="1">
              <a:lnSpc>
                <a:spcPct val="150000"/>
              </a:lnSpc>
              <a:buClr>
                <a:srgbClr val="83992A"/>
              </a:buClr>
            </a:pPr>
            <a:r>
              <a:rPr lang="fa-IR" sz="2800" b="1" dirty="0">
                <a:solidFill>
                  <a:prstClr val="black">
                    <a:lumMod val="85000"/>
                    <a:lumOff val="15000"/>
                  </a:prstClr>
                </a:solidFill>
                <a:cs typeface="B Zar" panose="00000400000000000000" pitchFamily="2" charset="-78"/>
              </a:rPr>
              <a:t>معمولاً به آنچه دیگران می‌گویند گوش </a:t>
            </a:r>
            <a:r>
              <a:rPr lang="fa-IR" sz="2800" b="1" dirty="0" smtClean="0">
                <a:solidFill>
                  <a:prstClr val="black">
                    <a:lumMod val="85000"/>
                    <a:lumOff val="15000"/>
                  </a:prstClr>
                </a:solidFill>
                <a:cs typeface="B Zar" panose="00000400000000000000" pitchFamily="2" charset="-78"/>
              </a:rPr>
              <a:t>نمی‌دهد، </a:t>
            </a:r>
            <a:r>
              <a:rPr lang="fa-IR" sz="2800" b="1" dirty="0">
                <a:solidFill>
                  <a:prstClr val="black">
                    <a:lumMod val="85000"/>
                    <a:lumOff val="15000"/>
                  </a:prstClr>
                </a:solidFill>
                <a:cs typeface="B Zar" panose="00000400000000000000" pitchFamily="2" charset="-78"/>
              </a:rPr>
              <a:t>و در واقع برایش جالب توجه نیست. </a:t>
            </a:r>
          </a:p>
          <a:p>
            <a:pPr lvl="0" algn="r" rtl="1">
              <a:lnSpc>
                <a:spcPct val="150000"/>
              </a:lnSpc>
              <a:buClr>
                <a:srgbClr val="83992A"/>
              </a:buClr>
            </a:pPr>
            <a:r>
              <a:rPr lang="fa-IR" sz="2800" b="1" dirty="0" smtClean="0">
                <a:solidFill>
                  <a:prstClr val="black">
                    <a:lumMod val="85000"/>
                    <a:lumOff val="15000"/>
                  </a:prstClr>
                </a:solidFill>
                <a:cs typeface="B Zar" panose="00000400000000000000" pitchFamily="2" charset="-78"/>
              </a:rPr>
              <a:t>چنانچه </a:t>
            </a:r>
            <a:r>
              <a:rPr lang="fa-IR" sz="2800" b="1" dirty="0">
                <a:solidFill>
                  <a:prstClr val="black">
                    <a:lumMod val="85000"/>
                    <a:lumOff val="15000"/>
                  </a:prstClr>
                </a:solidFill>
                <a:cs typeface="B Zar" panose="00000400000000000000" pitchFamily="2" charset="-78"/>
              </a:rPr>
              <a:t>زیرک باشد سعی می‌کند با پرسیدن چند سؤال و تظاهر به علاقه‌مند بودن این واقعیت را پنهان سازد</a:t>
            </a:r>
            <a:r>
              <a:rPr lang="fa-IR" sz="2800" b="1" dirty="0" smtClean="0">
                <a:solidFill>
                  <a:prstClr val="black">
                    <a:lumMod val="85000"/>
                    <a:lumOff val="15000"/>
                  </a:prstClr>
                </a:solidFill>
                <a:cs typeface="B Zar" panose="00000400000000000000" pitchFamily="2" charset="-78"/>
              </a:rPr>
              <a:t>. </a:t>
            </a:r>
            <a:endParaRPr lang="en-US" sz="2800" b="1" dirty="0">
              <a:solidFill>
                <a:prstClr val="black">
                  <a:lumMod val="85000"/>
                  <a:lumOff val="15000"/>
                </a:prstClr>
              </a:solidFill>
              <a:cs typeface="B Zar" panose="00000400000000000000" pitchFamily="2" charset="-78"/>
            </a:endParaRPr>
          </a:p>
          <a:p>
            <a:pPr algn="r" rtl="1">
              <a:lnSpc>
                <a:spcPct val="150000"/>
              </a:lnSpc>
            </a:pPr>
            <a:endParaRPr lang="en-US" sz="2800"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5962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C00000"/>
                </a:solidFill>
                <a:cs typeface="B Zar" panose="00000400000000000000" pitchFamily="2" charset="-78"/>
              </a:rPr>
              <a:t>مقدمه</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800" b="1" dirty="0">
                <a:solidFill>
                  <a:srgbClr val="202122"/>
                </a:solidFill>
                <a:latin typeface=".Arabic UI Text"/>
                <a:cs typeface="B Zar" panose="00000400000000000000" pitchFamily="2" charset="-78"/>
              </a:rPr>
              <a:t>در روان‌شناسی خودشیفتگی یا نارسیسیسم </a:t>
            </a:r>
            <a:r>
              <a:rPr lang="fa-IR" sz="2800" b="1" dirty="0" smtClean="0">
                <a:solidFill>
                  <a:srgbClr val="202122"/>
                </a:solidFill>
                <a:latin typeface=".Arabic UI Text"/>
                <a:cs typeface="B Zar" panose="00000400000000000000" pitchFamily="2" charset="-78"/>
              </a:rPr>
              <a:t>بیان‌گر</a:t>
            </a:r>
            <a:endParaRPr lang="en-US" sz="2800" b="1" dirty="0" smtClean="0">
              <a:solidFill>
                <a:srgbClr val="202122"/>
              </a:solidFill>
              <a:latin typeface=".Arabic UI Text"/>
              <a:cs typeface="B Zar" panose="00000400000000000000" pitchFamily="2" charset="-78"/>
            </a:endParaRPr>
          </a:p>
          <a:p>
            <a:pPr algn="r" rtl="1">
              <a:lnSpc>
                <a:spcPct val="150000"/>
              </a:lnSpc>
            </a:pPr>
            <a:r>
              <a:rPr lang="fa-IR" b="1" dirty="0" smtClean="0">
                <a:solidFill>
                  <a:srgbClr val="202122"/>
                </a:solidFill>
                <a:latin typeface=".Arabic UI Text"/>
                <a:cs typeface="B Zar" panose="00000400000000000000" pitchFamily="2" charset="-78"/>
              </a:rPr>
              <a:t> عشق افراطی به خود و تکیه بر </a:t>
            </a:r>
            <a:r>
              <a:rPr lang="fa-IR" b="1" dirty="0" smtClean="0">
                <a:solidFill>
                  <a:srgbClr val="BA0000"/>
                </a:solidFill>
                <a:latin typeface=".Arabic UI Text"/>
                <a:cs typeface="B Zar" panose="00000400000000000000" pitchFamily="2" charset="-78"/>
              </a:rPr>
              <a:t>خود انگاشت های</a:t>
            </a:r>
            <a:r>
              <a:rPr lang="fa-IR" b="1" dirty="0" smtClean="0">
                <a:solidFill>
                  <a:srgbClr val="202122"/>
                </a:solidFill>
                <a:latin typeface=".Arabic UI Text"/>
                <a:cs typeface="B Zar" panose="00000400000000000000" pitchFamily="2" charset="-78"/>
              </a:rPr>
              <a:t> درونی است.</a:t>
            </a:r>
          </a:p>
          <a:p>
            <a:pPr algn="r" rtl="1">
              <a:lnSpc>
                <a:spcPct val="150000"/>
              </a:lnSpc>
            </a:pPr>
            <a:r>
              <a:rPr lang="fa-IR" b="1" dirty="0" smtClean="0">
                <a:solidFill>
                  <a:srgbClr val="202122"/>
                </a:solidFill>
                <a:latin typeface=".Arabic UI Text"/>
                <a:cs typeface="B Zar" panose="00000400000000000000" pitchFamily="2" charset="-78"/>
              </a:rPr>
              <a:t> </a:t>
            </a:r>
            <a:endParaRPr lang="en-US" b="1" dirty="0" smtClean="0">
              <a:solidFill>
                <a:srgbClr val="202122"/>
              </a:solidFill>
              <a:latin typeface=".Arabic UI Text"/>
              <a:cs typeface="B Zar" panose="00000400000000000000" pitchFamily="2" charset="-78"/>
            </a:endParaRPr>
          </a:p>
          <a:p>
            <a:pPr algn="r" rtl="1">
              <a:lnSpc>
                <a:spcPct val="150000"/>
              </a:lnSpc>
            </a:pP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2009929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cs typeface="B Zar" panose="00000400000000000000" pitchFamily="2" charset="-78"/>
              </a:rPr>
              <a:t>خودشیفتگی در روانپزشکی</a:t>
            </a:r>
            <a:endParaRPr lang="en-US" sz="3600" b="1" dirty="0">
              <a:cs typeface="B Zar" panose="00000400000000000000" pitchFamily="2" charset="-78"/>
            </a:endParaRPr>
          </a:p>
        </p:txBody>
      </p:sp>
      <p:sp>
        <p:nvSpPr>
          <p:cNvPr id="3" name="Content Placeholder 2"/>
          <p:cNvSpPr>
            <a:spLocks noGrp="1"/>
          </p:cNvSpPr>
          <p:nvPr>
            <p:ph idx="1"/>
          </p:nvPr>
        </p:nvSpPr>
        <p:spPr/>
        <p:txBody>
          <a:bodyPr/>
          <a:lstStyle/>
          <a:p>
            <a:pPr algn="r" rtl="1">
              <a:lnSpc>
                <a:spcPct val="200000"/>
              </a:lnSpc>
            </a:pPr>
            <a:r>
              <a:rPr lang="fa-IR" b="1" dirty="0">
                <a:solidFill>
                  <a:srgbClr val="202122"/>
                </a:solidFill>
                <a:latin typeface=".Arabic UI Text"/>
                <a:cs typeface="B Zar" panose="00000400000000000000" pitchFamily="2" charset="-78"/>
              </a:rPr>
              <a:t>در </a:t>
            </a:r>
            <a:r>
              <a:rPr lang="fa-IR" b="1" dirty="0" smtClean="0">
                <a:solidFill>
                  <a:srgbClr val="0645AD"/>
                </a:solidFill>
                <a:latin typeface=".Arabic UI Text"/>
                <a:cs typeface="B Zar" panose="00000400000000000000" pitchFamily="2" charset="-78"/>
              </a:rPr>
              <a:t>روانپزشکی</a:t>
            </a:r>
            <a:r>
              <a:rPr lang="fa-IR" b="1" dirty="0">
                <a:solidFill>
                  <a:srgbClr val="202122"/>
                </a:solidFill>
                <a:latin typeface=".Arabic UI Text"/>
                <a:cs typeface="B Zar" panose="00000400000000000000" pitchFamily="2" charset="-78"/>
              </a:rPr>
              <a:t> نیز نارسیسیسم افراطی، براساس </a:t>
            </a:r>
            <a:r>
              <a:rPr lang="fa-IR" b="1" dirty="0" smtClean="0">
                <a:solidFill>
                  <a:srgbClr val="C00000"/>
                </a:solidFill>
                <a:latin typeface=".Arabic UI Text"/>
                <a:cs typeface="B Zar" panose="00000400000000000000" pitchFamily="2" charset="-78"/>
              </a:rPr>
              <a:t>خصیصه‌های روانی و شخصیتی </a:t>
            </a:r>
            <a:r>
              <a:rPr lang="fa-IR" b="1" dirty="0" smtClean="0">
                <a:solidFill>
                  <a:srgbClr val="202122"/>
                </a:solidFill>
                <a:latin typeface=".Arabic UI Text"/>
                <a:cs typeface="B Zar" panose="00000400000000000000" pitchFamily="2" charset="-78"/>
              </a:rPr>
              <a:t>در </a:t>
            </a:r>
            <a:r>
              <a:rPr lang="fa-IR" b="1" dirty="0">
                <a:solidFill>
                  <a:srgbClr val="202122"/>
                </a:solidFill>
                <a:latin typeface=".Arabic UI Text"/>
                <a:cs typeface="B Zar" panose="00000400000000000000" pitchFamily="2" charset="-78"/>
              </a:rPr>
              <a:t>عشق بیش از اندازه به خود و خودشیفتگی بی‌حد و حصر شناسایی </a:t>
            </a:r>
            <a:r>
              <a:rPr lang="fa-IR" b="1" dirty="0" smtClean="0">
                <a:solidFill>
                  <a:srgbClr val="202122"/>
                </a:solidFill>
                <a:latin typeface=".Arabic UI Text"/>
                <a:cs typeface="B Zar" panose="00000400000000000000" pitchFamily="2" charset="-78"/>
              </a:rPr>
              <a:t>می‌شود</a:t>
            </a:r>
          </a:p>
          <a:p>
            <a:pPr algn="r" rtl="1">
              <a:lnSpc>
                <a:spcPct val="200000"/>
              </a:lnSpc>
            </a:pPr>
            <a:r>
              <a:rPr lang="fa-IR" b="1" dirty="0" smtClean="0">
                <a:solidFill>
                  <a:srgbClr val="202122"/>
                </a:solidFill>
                <a:latin typeface=".Arabic UI Text"/>
                <a:cs typeface="B Zar" panose="00000400000000000000" pitchFamily="2" charset="-78"/>
              </a:rPr>
              <a:t> </a:t>
            </a:r>
            <a:r>
              <a:rPr lang="fa-IR" b="1" dirty="0">
                <a:solidFill>
                  <a:srgbClr val="202122"/>
                </a:solidFill>
                <a:latin typeface=".Arabic UI Text"/>
                <a:cs typeface="B Zar" panose="00000400000000000000" pitchFamily="2" charset="-78"/>
              </a:rPr>
              <a:t>و آن را نوعی </a:t>
            </a:r>
            <a:r>
              <a:rPr lang="fa-IR" b="1" dirty="0">
                <a:solidFill>
                  <a:srgbClr val="FF0000"/>
                </a:solidFill>
                <a:latin typeface=".Arabic UI Text"/>
                <a:cs typeface="B Zar" panose="00000400000000000000" pitchFamily="2" charset="-78"/>
              </a:rPr>
              <a:t>اختلال روانی </a:t>
            </a:r>
            <a:r>
              <a:rPr lang="fa-IR" b="1" dirty="0" smtClean="0">
                <a:solidFill>
                  <a:srgbClr val="202122"/>
                </a:solidFill>
                <a:latin typeface=".Arabic UI Text"/>
                <a:cs typeface="B Zar" panose="00000400000000000000" pitchFamily="2" charset="-78"/>
              </a:rPr>
              <a:t>می‌دانند</a:t>
            </a:r>
            <a:r>
              <a:rPr lang="fa-IR" b="1" dirty="0">
                <a:solidFill>
                  <a:srgbClr val="202122"/>
                </a:solidFill>
                <a:latin typeface=".Arabic UI Text"/>
                <a:cs typeface="B Zar" panose="00000400000000000000" pitchFamily="2" charset="-78"/>
              </a:rPr>
              <a:t>.</a:t>
            </a:r>
            <a:endParaRPr lang="en-US" dirty="0"/>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3472754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C00000"/>
                </a:solidFill>
                <a:cs typeface="B Zar" panose="00000400000000000000" pitchFamily="2" charset="-78"/>
              </a:rPr>
              <a:t>مقدمه</a:t>
            </a:r>
            <a:endParaRPr lang="en-US" dirty="0"/>
          </a:p>
        </p:txBody>
      </p:sp>
      <p:sp>
        <p:nvSpPr>
          <p:cNvPr id="3" name="Content Placeholder 2"/>
          <p:cNvSpPr>
            <a:spLocks noGrp="1"/>
          </p:cNvSpPr>
          <p:nvPr>
            <p:ph idx="1"/>
          </p:nvPr>
        </p:nvSpPr>
        <p:spPr/>
        <p:txBody>
          <a:bodyPr>
            <a:normAutofit fontScale="85000" lnSpcReduction="10000"/>
          </a:bodyPr>
          <a:lstStyle/>
          <a:p>
            <a:pPr lvl="0" algn="r" rtl="1">
              <a:lnSpc>
                <a:spcPct val="200000"/>
              </a:lnSpc>
              <a:buClr>
                <a:srgbClr val="83992A"/>
              </a:buClr>
            </a:pPr>
            <a:r>
              <a:rPr lang="fa-IR" sz="2800" b="1" dirty="0" smtClean="0">
                <a:solidFill>
                  <a:srgbClr val="0645AD"/>
                </a:solidFill>
                <a:latin typeface=".Arabic UI Text"/>
                <a:cs typeface="B Zar" panose="00000400000000000000" pitchFamily="2" charset="-78"/>
              </a:rPr>
              <a:t>زیگموند فروید </a:t>
            </a:r>
            <a:r>
              <a:rPr lang="fa-IR" sz="2800" b="1" dirty="0" smtClean="0">
                <a:solidFill>
                  <a:srgbClr val="202122"/>
                </a:solidFill>
                <a:latin typeface=".Arabic UI Text"/>
                <a:cs typeface="B Zar" panose="00000400000000000000" pitchFamily="2" charset="-78"/>
              </a:rPr>
              <a:t>عقیده </a:t>
            </a:r>
            <a:r>
              <a:rPr lang="fa-IR" sz="2800" b="1" dirty="0">
                <a:solidFill>
                  <a:srgbClr val="202122"/>
                </a:solidFill>
                <a:latin typeface=".Arabic UI Text"/>
                <a:cs typeface="B Zar" panose="00000400000000000000" pitchFamily="2" charset="-78"/>
              </a:rPr>
              <a:t>داشت که بسیاری از خصیصه‌های خودشیفتگی با بشر به دنیا می‌آیند </a:t>
            </a:r>
            <a:endParaRPr lang="fa-IR" sz="2800" b="1" dirty="0" smtClean="0">
              <a:solidFill>
                <a:srgbClr val="202122"/>
              </a:solidFill>
              <a:latin typeface=".Arabic UI Text"/>
              <a:cs typeface="B Zar" panose="00000400000000000000" pitchFamily="2" charset="-78"/>
            </a:endParaRPr>
          </a:p>
          <a:p>
            <a:pPr lvl="0" algn="r" rtl="1">
              <a:lnSpc>
                <a:spcPct val="200000"/>
              </a:lnSpc>
              <a:buClr>
                <a:srgbClr val="83992A"/>
              </a:buClr>
            </a:pPr>
            <a:r>
              <a:rPr lang="fa-IR" sz="2800" b="1" dirty="0" smtClean="0">
                <a:solidFill>
                  <a:srgbClr val="202122"/>
                </a:solidFill>
                <a:latin typeface=".Arabic UI Text"/>
                <a:cs typeface="B Zar" panose="00000400000000000000" pitchFamily="2" charset="-78"/>
              </a:rPr>
              <a:t>وی نخستین </a:t>
            </a:r>
            <a:r>
              <a:rPr lang="fa-IR" sz="2800" b="1" dirty="0">
                <a:solidFill>
                  <a:srgbClr val="202122"/>
                </a:solidFill>
                <a:latin typeface=".Arabic UI Text"/>
                <a:cs typeface="B Zar" panose="00000400000000000000" pitchFamily="2" charset="-78"/>
              </a:rPr>
              <a:t>کسی بود که خودشیفتگی را با </a:t>
            </a:r>
            <a:endParaRPr lang="fa-IR" sz="2800" b="1" dirty="0" smtClean="0">
              <a:solidFill>
                <a:srgbClr val="202122"/>
              </a:solidFill>
              <a:latin typeface=".Arabic UI Text"/>
              <a:cs typeface="B Zar" panose="00000400000000000000" pitchFamily="2" charset="-78"/>
            </a:endParaRPr>
          </a:p>
          <a:p>
            <a:pPr lvl="0" algn="r" rtl="1">
              <a:lnSpc>
                <a:spcPct val="200000"/>
              </a:lnSpc>
              <a:buClr>
                <a:srgbClr val="83992A"/>
              </a:buClr>
            </a:pPr>
            <a:r>
              <a:rPr lang="fa-IR" sz="2800" b="1" dirty="0" smtClean="0">
                <a:solidFill>
                  <a:srgbClr val="202122"/>
                </a:solidFill>
                <a:latin typeface=".Arabic UI Text"/>
                <a:cs typeface="B Zar" panose="00000400000000000000" pitchFamily="2" charset="-78"/>
              </a:rPr>
              <a:t>روانکاوی </a:t>
            </a:r>
            <a:r>
              <a:rPr lang="fa-IR" sz="2800" b="1" dirty="0">
                <a:solidFill>
                  <a:srgbClr val="202122"/>
                </a:solidFill>
                <a:latin typeface=".Arabic UI Text"/>
                <a:cs typeface="B Zar" panose="00000400000000000000" pitchFamily="2" charset="-78"/>
              </a:rPr>
              <a:t>توضیح داد.</a:t>
            </a:r>
          </a:p>
          <a:p>
            <a:pPr algn="r" rtl="1">
              <a:lnSpc>
                <a:spcPct val="200000"/>
              </a:lnSpc>
            </a:pP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4381500"/>
            <a:ext cx="453390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136005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C00000"/>
                </a:solidFill>
                <a:cs typeface="B Zar" panose="00000400000000000000" pitchFamily="2" charset="-78"/>
              </a:rPr>
              <a:t>مقدمه</a:t>
            </a:r>
            <a:endParaRPr lang="en-US" dirty="0"/>
          </a:p>
        </p:txBody>
      </p:sp>
      <p:sp>
        <p:nvSpPr>
          <p:cNvPr id="3" name="Content Placeholder 2"/>
          <p:cNvSpPr>
            <a:spLocks noGrp="1"/>
          </p:cNvSpPr>
          <p:nvPr>
            <p:ph idx="1"/>
          </p:nvPr>
        </p:nvSpPr>
        <p:spPr/>
        <p:txBody>
          <a:bodyPr/>
          <a:lstStyle/>
          <a:p>
            <a:pPr algn="r" rtl="1">
              <a:lnSpc>
                <a:spcPct val="150000"/>
              </a:lnSpc>
            </a:pPr>
            <a:r>
              <a:rPr lang="fa-IR" sz="2800" b="1" dirty="0">
                <a:solidFill>
                  <a:srgbClr val="BA0000"/>
                </a:solidFill>
                <a:latin typeface=".Arabic UI Text"/>
                <a:cs typeface="B Zar" panose="00000400000000000000" pitchFamily="2" charset="-78"/>
                <a:hlinkClick r:id="rId2" tooltip="آندرو موریسون (صفحه وجود ندارد)"/>
              </a:rPr>
              <a:t>آندرو موریسون</a:t>
            </a:r>
            <a:r>
              <a:rPr lang="fa-IR" sz="2800" b="1" dirty="0">
                <a:solidFill>
                  <a:srgbClr val="202122"/>
                </a:solidFill>
                <a:latin typeface=".Arabic UI Text"/>
                <a:cs typeface="B Zar" panose="00000400000000000000" pitchFamily="2" charset="-78"/>
              </a:rPr>
              <a:t> نیز ادعا کرد، در دوران بزرگسالی، میزان مفیدی از خودشیفتگی در افراد وجود دارد یا به وجود می‌آید؛ که آن‌ها را قادر می‌سازد تا در رابطه برقرار کردن با دیگران، فردیت خود را نیز در نظر بگیرند</a:t>
            </a:r>
            <a:r>
              <a:rPr lang="fa-IR" b="1" dirty="0" smtClean="0">
                <a:solidFill>
                  <a:srgbClr val="202122"/>
                </a:solidFill>
                <a:latin typeface=".Arabic UI Text"/>
                <a:cs typeface="B Zar" panose="00000400000000000000" pitchFamily="2" charset="-78"/>
              </a:rPr>
              <a:t>.</a:t>
            </a:r>
            <a:r>
              <a:rPr lang="fa-IR" b="1" baseline="30000" dirty="0" smtClean="0">
                <a:solidFill>
                  <a:srgbClr val="0645AD"/>
                </a:solidFill>
                <a:latin typeface=".Arabic UI Text"/>
                <a:cs typeface="B Zar" panose="00000400000000000000" pitchFamily="2" charset="-78"/>
                <a:hlinkClick r:id="rId3"/>
              </a:rPr>
              <a:t>[</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2328332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C00000"/>
                </a:solidFill>
                <a:cs typeface="B Zar" panose="00000400000000000000" pitchFamily="2" charset="-78"/>
              </a:rPr>
              <a:t>مقدمه</a:t>
            </a:r>
            <a:endParaRPr lang="en-US" dirty="0"/>
          </a:p>
        </p:txBody>
      </p:sp>
      <p:sp>
        <p:nvSpPr>
          <p:cNvPr id="3" name="Content Placeholder 2"/>
          <p:cNvSpPr>
            <a:spLocks noGrp="1"/>
          </p:cNvSpPr>
          <p:nvPr>
            <p:ph idx="1"/>
          </p:nvPr>
        </p:nvSpPr>
        <p:spPr/>
        <p:txBody>
          <a:bodyPr/>
          <a:lstStyle/>
          <a:p>
            <a:pPr algn="r" rtl="1">
              <a:lnSpc>
                <a:spcPct val="200000"/>
              </a:lnSpc>
            </a:pPr>
            <a:r>
              <a:rPr lang="fa-IR" b="1" dirty="0" smtClean="0">
                <a:solidFill>
                  <a:srgbClr val="202122"/>
                </a:solidFill>
                <a:latin typeface=".Arabic UI Text"/>
                <a:cs typeface="B Zar" panose="00000400000000000000" pitchFamily="2" charset="-78"/>
              </a:rPr>
              <a:t>واژه </a:t>
            </a:r>
            <a:r>
              <a:rPr lang="fa-IR" b="1" dirty="0">
                <a:solidFill>
                  <a:srgbClr val="202122"/>
                </a:solidFill>
                <a:latin typeface=".Arabic UI Text"/>
                <a:cs typeface="B Zar" panose="00000400000000000000" pitchFamily="2" charset="-78"/>
              </a:rPr>
              <a:t>نارسیسیسم را در روانشناسی فردی گاه به جای اصطلاحاتی مانند تحقیرکننده، پوچی، </a:t>
            </a:r>
            <a:r>
              <a:rPr lang="fa-IR" b="1" dirty="0" smtClean="0">
                <a:solidFill>
                  <a:srgbClr val="0645AD"/>
                </a:solidFill>
                <a:latin typeface=".Arabic UI Text"/>
                <a:cs typeface="B Zar" panose="00000400000000000000" pitchFamily="2" charset="-78"/>
              </a:rPr>
              <a:t>خودپرستی</a:t>
            </a:r>
            <a:r>
              <a:rPr lang="fa-IR" b="1" dirty="0">
                <a:solidFill>
                  <a:srgbClr val="202122"/>
                </a:solidFill>
                <a:latin typeface=".Arabic UI Text"/>
                <a:cs typeface="B Zar" panose="00000400000000000000" pitchFamily="2" charset="-78"/>
              </a:rPr>
              <a:t> یا خودپسندی استفاده </a:t>
            </a:r>
            <a:r>
              <a:rPr lang="fa-IR" b="1" dirty="0" smtClean="0">
                <a:solidFill>
                  <a:srgbClr val="202122"/>
                </a:solidFill>
                <a:latin typeface=".Arabic UI Text"/>
                <a:cs typeface="B Zar" panose="00000400000000000000" pitchFamily="2" charset="-78"/>
              </a:rPr>
              <a:t>می‌کنند</a:t>
            </a:r>
          </a:p>
          <a:p>
            <a:pPr algn="r" rtl="1">
              <a:lnSpc>
                <a:spcPct val="200000"/>
              </a:lnSpc>
            </a:pPr>
            <a:r>
              <a:rPr lang="fa-IR" b="1" dirty="0" smtClean="0">
                <a:solidFill>
                  <a:srgbClr val="202122"/>
                </a:solidFill>
                <a:latin typeface=".Arabic UI Text"/>
                <a:cs typeface="B Zar" panose="00000400000000000000" pitchFamily="2" charset="-78"/>
              </a:rPr>
              <a:t>گاهی </a:t>
            </a:r>
            <a:r>
              <a:rPr lang="fa-IR" b="1" dirty="0">
                <a:solidFill>
                  <a:srgbClr val="202122"/>
                </a:solidFill>
                <a:latin typeface=".Arabic UI Text"/>
                <a:cs typeface="B Zar" panose="00000400000000000000" pitchFamily="2" charset="-78"/>
              </a:rPr>
              <a:t>نیز در </a:t>
            </a:r>
            <a:r>
              <a:rPr lang="fa-IR" b="1" dirty="0" smtClean="0">
                <a:solidFill>
                  <a:srgbClr val="0645AD"/>
                </a:solidFill>
                <a:latin typeface=".Arabic UI Text"/>
                <a:cs typeface="B Zar" panose="00000400000000000000" pitchFamily="2" charset="-78"/>
              </a:rPr>
              <a:t>جامعه شناسی</a:t>
            </a:r>
            <a:r>
              <a:rPr lang="fa-IR" b="1" dirty="0">
                <a:solidFill>
                  <a:srgbClr val="202122"/>
                </a:solidFill>
                <a:latin typeface=".Arabic UI Text"/>
                <a:cs typeface="B Zar" panose="00000400000000000000" pitchFamily="2" charset="-78"/>
              </a:rPr>
              <a:t> آن را به جای </a:t>
            </a:r>
            <a:r>
              <a:rPr lang="fa-IR" b="1" dirty="0" smtClean="0">
                <a:solidFill>
                  <a:srgbClr val="0645AD"/>
                </a:solidFill>
                <a:latin typeface=".Arabic UI Text"/>
                <a:cs typeface="B Zar" panose="00000400000000000000" pitchFamily="2" charset="-78"/>
              </a:rPr>
              <a:t>نخبه گرایی</a:t>
            </a:r>
            <a:r>
              <a:rPr lang="fa-IR" b="1" dirty="0">
                <a:solidFill>
                  <a:srgbClr val="202122"/>
                </a:solidFill>
                <a:latin typeface=".Arabic UI Text"/>
                <a:cs typeface="B Zar" panose="00000400000000000000" pitchFamily="2" charset="-78"/>
              </a:rPr>
              <a:t> یا بی‌تفاوتی نسبت به سرنوشت دیگران </a:t>
            </a:r>
            <a:r>
              <a:rPr lang="fa-IR" b="1" dirty="0" smtClean="0">
                <a:solidFill>
                  <a:srgbClr val="202122"/>
                </a:solidFill>
                <a:latin typeface=".Arabic UI Text"/>
                <a:cs typeface="B Zar" panose="00000400000000000000" pitchFamily="2" charset="-78"/>
              </a:rPr>
              <a:t>می نامند.</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313607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C00000"/>
                </a:solidFill>
                <a:cs typeface="B Zar" panose="00000400000000000000" pitchFamily="2" charset="-78"/>
              </a:rPr>
              <a:t>مقدمه</a:t>
            </a:r>
            <a:endParaRPr lang="en-US" dirty="0"/>
          </a:p>
        </p:txBody>
      </p:sp>
      <p:sp>
        <p:nvSpPr>
          <p:cNvPr id="3" name="Content Placeholder 2"/>
          <p:cNvSpPr>
            <a:spLocks noGrp="1"/>
          </p:cNvSpPr>
          <p:nvPr>
            <p:ph idx="1"/>
          </p:nvPr>
        </p:nvSpPr>
        <p:spPr/>
        <p:txBody>
          <a:bodyPr/>
          <a:lstStyle/>
          <a:p>
            <a:pPr algn="r" rtl="1">
              <a:lnSpc>
                <a:spcPct val="200000"/>
              </a:lnSpc>
            </a:pPr>
            <a:r>
              <a:rPr lang="fa-IR" b="1" dirty="0">
                <a:solidFill>
                  <a:srgbClr val="202122"/>
                </a:solidFill>
                <a:latin typeface=".Arabic UI Text"/>
                <a:cs typeface="B Zar" panose="00000400000000000000" pitchFamily="2" charset="-78"/>
              </a:rPr>
              <a:t>در سال ۲۰۱۹ </a:t>
            </a:r>
            <a:r>
              <a:rPr lang="fa-IR" b="1" dirty="0" smtClean="0">
                <a:solidFill>
                  <a:srgbClr val="202122"/>
                </a:solidFill>
                <a:latin typeface=".Arabic UI Text"/>
                <a:cs typeface="B Zar" panose="00000400000000000000" pitchFamily="2" charset="-78"/>
              </a:rPr>
              <a:t>محققان </a:t>
            </a:r>
            <a:r>
              <a:rPr lang="fa-IR" b="1" dirty="0" smtClean="0">
                <a:solidFill>
                  <a:srgbClr val="C00000"/>
                </a:solidFill>
                <a:latin typeface=".Arabic UI Text"/>
                <a:cs typeface="B Zar" panose="00000400000000000000" pitchFamily="2" charset="-78"/>
              </a:rPr>
              <a:t>دانشگاه کوئینزبلفاست ایرلند</a:t>
            </a:r>
            <a:r>
              <a:rPr lang="fa-IR" b="1" dirty="0">
                <a:solidFill>
                  <a:srgbClr val="202122"/>
                </a:solidFill>
                <a:latin typeface=".Arabic UI Text"/>
                <a:cs typeface="B Zar" panose="00000400000000000000" pitchFamily="2" charset="-78"/>
              </a:rPr>
              <a:t> </a:t>
            </a:r>
            <a:r>
              <a:rPr lang="fa-IR" b="1" dirty="0" smtClean="0">
                <a:solidFill>
                  <a:srgbClr val="0645AD"/>
                </a:solidFill>
                <a:latin typeface=".Arabic UI Text"/>
                <a:cs typeface="B Zar" panose="00000400000000000000" pitchFamily="2" charset="-78"/>
                <a:hlinkClick r:id="rId2" tooltip="دانشگاه کوئینز بلفاست"/>
              </a:rPr>
              <a:t> </a:t>
            </a:r>
            <a:r>
              <a:rPr lang="fa-IR" b="1" dirty="0">
                <a:solidFill>
                  <a:srgbClr val="202122"/>
                </a:solidFill>
                <a:latin typeface=".Arabic UI Text"/>
                <a:cs typeface="B Zar" panose="00000400000000000000" pitchFamily="2" charset="-78"/>
              </a:rPr>
              <a:t> </a:t>
            </a:r>
            <a:r>
              <a:rPr lang="fa-IR" b="1" dirty="0" smtClean="0">
                <a:solidFill>
                  <a:srgbClr val="202122"/>
                </a:solidFill>
                <a:latin typeface=".Arabic UI Text"/>
                <a:cs typeface="B Zar" panose="00000400000000000000" pitchFamily="2" charset="-78"/>
              </a:rPr>
              <a:t>نتیجه </a:t>
            </a:r>
            <a:r>
              <a:rPr lang="fa-IR" b="1" dirty="0">
                <a:solidFill>
                  <a:srgbClr val="202122"/>
                </a:solidFill>
                <a:latin typeface=".Arabic UI Text"/>
                <a:cs typeface="B Zar" panose="00000400000000000000" pitchFamily="2" charset="-78"/>
              </a:rPr>
              <a:t>تحقیقاتی را منتشر کردند که طبق </a:t>
            </a:r>
            <a:r>
              <a:rPr lang="fa-IR" b="1" dirty="0" smtClean="0">
                <a:solidFill>
                  <a:srgbClr val="202122"/>
                </a:solidFill>
                <a:latin typeface=".Arabic UI Text"/>
                <a:cs typeface="B Zar" panose="00000400000000000000" pitchFamily="2" charset="-78"/>
              </a:rPr>
              <a:t>آن:</a:t>
            </a:r>
          </a:p>
          <a:p>
            <a:pPr algn="r" rtl="1">
              <a:lnSpc>
                <a:spcPct val="200000"/>
              </a:lnSpc>
            </a:pPr>
            <a:r>
              <a:rPr lang="fa-IR" b="1" dirty="0" smtClean="0">
                <a:solidFill>
                  <a:srgbClr val="202122"/>
                </a:solidFill>
                <a:latin typeface=".Arabic UI Text"/>
                <a:cs typeface="B Zar" panose="00000400000000000000" pitchFamily="2" charset="-78"/>
              </a:rPr>
              <a:t> </a:t>
            </a:r>
            <a:r>
              <a:rPr lang="fa-IR" b="1" dirty="0">
                <a:solidFill>
                  <a:srgbClr val="202122"/>
                </a:solidFill>
                <a:latin typeface=".Arabic UI Text"/>
                <a:cs typeface="B Zar" panose="00000400000000000000" pitchFamily="2" charset="-78"/>
              </a:rPr>
              <a:t>خودشیفته‌ها</a:t>
            </a:r>
            <a:r>
              <a:rPr lang="fa-IR" b="1" dirty="0">
                <a:solidFill>
                  <a:srgbClr val="C00000"/>
                </a:solidFill>
                <a:latin typeface=".Arabic UI Text"/>
                <a:cs typeface="B Zar" panose="00000400000000000000" pitchFamily="2" charset="-78"/>
              </a:rPr>
              <a:t> شادتر </a:t>
            </a:r>
            <a:r>
              <a:rPr lang="fa-IR" b="1" dirty="0">
                <a:solidFill>
                  <a:srgbClr val="202122"/>
                </a:solidFill>
                <a:latin typeface=".Arabic UI Text"/>
                <a:cs typeface="B Zar" panose="00000400000000000000" pitchFamily="2" charset="-78"/>
              </a:rPr>
              <a:t>از مردم دیگر هستند و به نظر می‌رسد کمتر در </a:t>
            </a:r>
            <a:r>
              <a:rPr lang="fa-IR" b="1" dirty="0" smtClean="0">
                <a:solidFill>
                  <a:srgbClr val="202122"/>
                </a:solidFill>
                <a:latin typeface=".Arabic UI Text"/>
                <a:cs typeface="B Zar" panose="00000400000000000000" pitchFamily="2" charset="-78"/>
              </a:rPr>
              <a:t>عرض</a:t>
            </a:r>
            <a:r>
              <a:rPr lang="fa-IR" b="1" dirty="0">
                <a:solidFill>
                  <a:srgbClr val="202122"/>
                </a:solidFill>
                <a:latin typeface=".Arabic UI Text"/>
                <a:cs typeface="B Zar" panose="00000400000000000000" pitchFamily="2" charset="-78"/>
              </a:rPr>
              <a:t> </a:t>
            </a:r>
            <a:r>
              <a:rPr lang="fa-IR" b="1" dirty="0" smtClean="0">
                <a:solidFill>
                  <a:srgbClr val="0645AD"/>
                </a:solidFill>
                <a:latin typeface=".Arabic UI Text"/>
                <a:cs typeface="B Zar" panose="00000400000000000000" pitchFamily="2" charset="-78"/>
              </a:rPr>
              <a:t>استرس</a:t>
            </a:r>
            <a:r>
              <a:rPr lang="fa-IR" b="1" dirty="0">
                <a:solidFill>
                  <a:srgbClr val="202122"/>
                </a:solidFill>
                <a:latin typeface=".Arabic UI Text"/>
                <a:cs typeface="B Zar" panose="00000400000000000000" pitchFamily="2" charset="-78"/>
              </a:rPr>
              <a:t> و </a:t>
            </a:r>
            <a:r>
              <a:rPr lang="fa-IR" b="1" dirty="0" smtClean="0">
                <a:solidFill>
                  <a:srgbClr val="0645AD"/>
                </a:solidFill>
                <a:latin typeface=".Arabic UI Text"/>
                <a:cs typeface="B Zar" panose="00000400000000000000" pitchFamily="2" charset="-78"/>
              </a:rPr>
              <a:t>افسردگی </a:t>
            </a:r>
            <a:r>
              <a:rPr lang="fa-IR" b="1" dirty="0">
                <a:solidFill>
                  <a:srgbClr val="202122"/>
                </a:solidFill>
                <a:latin typeface=".Arabic UI Text"/>
                <a:cs typeface="B Zar" panose="00000400000000000000" pitchFamily="2" charset="-78"/>
              </a:rPr>
              <a:t> قرار </a:t>
            </a:r>
            <a:r>
              <a:rPr lang="fa-IR" b="1" dirty="0" smtClean="0">
                <a:solidFill>
                  <a:srgbClr val="202122"/>
                </a:solidFill>
                <a:latin typeface=".Arabic UI Text"/>
                <a:cs typeface="B Zar" panose="00000400000000000000" pitchFamily="2" charset="-78"/>
              </a:rPr>
              <a:t>می‌گیرند</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66302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C00000"/>
                </a:solidFill>
                <a:cs typeface="B Zar" panose="00000400000000000000" pitchFamily="2" charset="-78"/>
              </a:rPr>
              <a:t>واژه شناسی</a:t>
            </a: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200000"/>
              </a:lnSpc>
            </a:pPr>
            <a:r>
              <a:rPr lang="fa-IR" b="1" dirty="0">
                <a:solidFill>
                  <a:srgbClr val="202122"/>
                </a:solidFill>
                <a:latin typeface=".Arabic UI Text"/>
                <a:cs typeface="B Zar" panose="00000400000000000000" pitchFamily="2" charset="-78"/>
              </a:rPr>
              <a:t>نارسیسیسم از ریشه لغت </a:t>
            </a:r>
            <a:r>
              <a:rPr lang="fa-IR" b="1" dirty="0" smtClean="0">
                <a:solidFill>
                  <a:srgbClr val="202122"/>
                </a:solidFill>
                <a:latin typeface=".Arabic UI Text"/>
                <a:cs typeface="B Zar" panose="00000400000000000000" pitchFamily="2" charset="-78"/>
              </a:rPr>
              <a:t>یونانی‌شده</a:t>
            </a:r>
            <a:r>
              <a:rPr lang="en-US" b="1" dirty="0" smtClean="0">
                <a:solidFill>
                  <a:srgbClr val="202122"/>
                </a:solidFill>
                <a:latin typeface=".Arabic UI Text"/>
                <a:cs typeface="B Zar" panose="00000400000000000000" pitchFamily="2" charset="-78"/>
              </a:rPr>
              <a:t> </a:t>
            </a:r>
            <a:r>
              <a:rPr lang="fa-IR" b="1" dirty="0">
                <a:solidFill>
                  <a:srgbClr val="202122"/>
                </a:solidFill>
                <a:latin typeface=".Arabic UI Text"/>
                <a:cs typeface="B Zar" panose="00000400000000000000" pitchFamily="2" charset="-78"/>
              </a:rPr>
              <a:t> </a:t>
            </a:r>
            <a:r>
              <a:rPr lang="fa-IR" b="1" i="1" dirty="0">
                <a:solidFill>
                  <a:srgbClr val="202122"/>
                </a:solidFill>
                <a:latin typeface=".Arabic UI Text"/>
                <a:cs typeface="B Zar" panose="00000400000000000000" pitchFamily="2" charset="-78"/>
              </a:rPr>
              <a:t>نارسیس</a:t>
            </a:r>
            <a:r>
              <a:rPr lang="fa-IR" b="1" dirty="0">
                <a:solidFill>
                  <a:srgbClr val="202122"/>
                </a:solidFill>
                <a:latin typeface=".Arabic UI Text"/>
                <a:cs typeface="B Zar" panose="00000400000000000000" pitchFamily="2" charset="-78"/>
              </a:rPr>
              <a:t> </a:t>
            </a:r>
            <a:r>
              <a:rPr lang="fa-IR" b="1" dirty="0" smtClean="0">
                <a:solidFill>
                  <a:srgbClr val="202122"/>
                </a:solidFill>
                <a:latin typeface=".Arabic UI Text"/>
                <a:cs typeface="B Zar" panose="00000400000000000000" pitchFamily="2" charset="-78"/>
              </a:rPr>
              <a:t>(</a:t>
            </a:r>
            <a:r>
              <a:rPr lang="fa-IR" b="1" dirty="0" smtClean="0">
                <a:solidFill>
                  <a:srgbClr val="0645AD"/>
                </a:solidFill>
                <a:latin typeface=".Arabic UI Text"/>
                <a:cs typeface="B Zar" panose="00000400000000000000" pitchFamily="2" charset="-78"/>
              </a:rPr>
              <a:t>نرگس</a:t>
            </a:r>
            <a:r>
              <a:rPr lang="fa-IR" b="1" dirty="0" smtClean="0">
                <a:solidFill>
                  <a:srgbClr val="202122"/>
                </a:solidFill>
                <a:latin typeface=".Arabic UI Text"/>
                <a:cs typeface="B Zar" panose="00000400000000000000" pitchFamily="2" charset="-78"/>
              </a:rPr>
              <a:t>، </a:t>
            </a:r>
            <a:r>
              <a:rPr lang="fa-IR" b="1" dirty="0">
                <a:solidFill>
                  <a:srgbClr val="202122"/>
                </a:solidFill>
                <a:latin typeface=".Arabic UI Text"/>
                <a:cs typeface="B Zar" panose="00000400000000000000" pitchFamily="2" charset="-78"/>
              </a:rPr>
              <a:t>اسطوره </a:t>
            </a:r>
            <a:r>
              <a:rPr lang="fa-IR" b="1" dirty="0" smtClean="0">
                <a:solidFill>
                  <a:srgbClr val="0645AD"/>
                </a:solidFill>
                <a:latin typeface=".Arabic UI Text"/>
                <a:cs typeface="B Zar" panose="00000400000000000000" pitchFamily="2" charset="-78"/>
              </a:rPr>
              <a:t>نارسیسیوس</a:t>
            </a:r>
            <a:r>
              <a:rPr lang="fa-IR" b="1" dirty="0" smtClean="0">
                <a:solidFill>
                  <a:srgbClr val="202122"/>
                </a:solidFill>
                <a:latin typeface=".Arabic UI Text"/>
                <a:cs typeface="B Zar" panose="00000400000000000000" pitchFamily="2" charset="-78"/>
              </a:rPr>
              <a:t>) </a:t>
            </a:r>
            <a:r>
              <a:rPr lang="fa-IR" b="1" dirty="0">
                <a:solidFill>
                  <a:srgbClr val="202122"/>
                </a:solidFill>
                <a:latin typeface=".Arabic UI Text"/>
                <a:cs typeface="B Zar" panose="00000400000000000000" pitchFamily="2" charset="-78"/>
              </a:rPr>
              <a:t>گرفته شده‌است. </a:t>
            </a:r>
            <a:endParaRPr lang="en-US" b="1" dirty="0" smtClean="0">
              <a:solidFill>
                <a:srgbClr val="202122"/>
              </a:solidFill>
              <a:latin typeface=".Arabic UI Text"/>
              <a:cs typeface="B Zar" panose="00000400000000000000" pitchFamily="2" charset="-78"/>
            </a:endParaRPr>
          </a:p>
          <a:p>
            <a:pPr algn="r" rtl="1">
              <a:lnSpc>
                <a:spcPct val="200000"/>
              </a:lnSpc>
            </a:pPr>
            <a:r>
              <a:rPr lang="fa-IR" b="1" dirty="0" smtClean="0">
                <a:solidFill>
                  <a:srgbClr val="202122"/>
                </a:solidFill>
                <a:latin typeface=".Arabic UI Text"/>
                <a:cs typeface="B Zar" panose="00000400000000000000" pitchFamily="2" charset="-78"/>
              </a:rPr>
              <a:t>نارسیس </a:t>
            </a:r>
            <a:r>
              <a:rPr lang="fa-IR" b="1" dirty="0">
                <a:solidFill>
                  <a:srgbClr val="202122"/>
                </a:solidFill>
                <a:latin typeface=".Arabic UI Text"/>
                <a:cs typeface="B Zar" panose="00000400000000000000" pitchFamily="2" charset="-78"/>
              </a:rPr>
              <a:t>یا نرگس، مرد جوان خوب چهره‌ای بود که از عشق </a:t>
            </a:r>
            <a:r>
              <a:rPr lang="fa-IR" b="1" dirty="0" smtClean="0">
                <a:solidFill>
                  <a:srgbClr val="0645AD"/>
                </a:solidFill>
                <a:latin typeface=".Arabic UI Text"/>
                <a:cs typeface="B Zar" panose="00000400000000000000" pitchFamily="2" charset="-78"/>
              </a:rPr>
              <a:t>اخو</a:t>
            </a:r>
            <a:r>
              <a:rPr lang="fa-IR" b="1" dirty="0" smtClean="0">
                <a:solidFill>
                  <a:srgbClr val="202122"/>
                </a:solidFill>
                <a:latin typeface=".Arabic UI Text"/>
                <a:cs typeface="B Zar" panose="00000400000000000000" pitchFamily="2" charset="-78"/>
              </a:rPr>
              <a:t>(اکو</a:t>
            </a:r>
            <a:r>
              <a:rPr lang="fa-IR" b="1" dirty="0">
                <a:solidFill>
                  <a:srgbClr val="202122"/>
                </a:solidFill>
                <a:latin typeface=".Arabic UI Text"/>
                <a:cs typeface="B Zar" panose="00000400000000000000" pitchFamily="2" charset="-78"/>
              </a:rPr>
              <a:t>) دوری کرد و برای همین محکوم به عشق ورزیدن به تصویر چهره خود در یک استخر آب گردید. </a:t>
            </a:r>
            <a:endParaRPr lang="en-US" b="1"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گروه آموزشی مهرجنوب-دکتر رضا برومند</a:t>
            </a:r>
            <a:endParaRPr lang="en-US"/>
          </a:p>
        </p:txBody>
      </p:sp>
    </p:spTree>
    <p:extLst>
      <p:ext uri="{BB962C8B-B14F-4D97-AF65-F5344CB8AC3E}">
        <p14:creationId xmlns:p14="http://schemas.microsoft.com/office/powerpoint/2010/main" val="4252649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2979</TotalTime>
  <Words>860</Words>
  <Application>Microsoft Office PowerPoint</Application>
  <PresentationFormat>Custom</PresentationFormat>
  <Paragraphs>100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Organic</vt:lpstr>
      <vt:lpstr>PowerPoint Presentation</vt:lpstr>
      <vt:lpstr>مقدمه</vt:lpstr>
      <vt:lpstr>مقدمه</vt:lpstr>
      <vt:lpstr>خودشیفتگی در روانپزشکی</vt:lpstr>
      <vt:lpstr>مقدمه</vt:lpstr>
      <vt:lpstr>مقدمه</vt:lpstr>
      <vt:lpstr>مقدمه</vt:lpstr>
      <vt:lpstr>مقدمه</vt:lpstr>
      <vt:lpstr>واژه شناسی</vt:lpstr>
      <vt:lpstr>PowerPoint Presentation</vt:lpstr>
      <vt:lpstr>پیشینه در روان‌شناسی </vt:lpstr>
      <vt:lpstr>PowerPoint Presentation</vt:lpstr>
      <vt:lpstr>پیشینه در روان‌شناسی</vt:lpstr>
      <vt:lpstr>پیشینه در روان‌شناسی</vt:lpstr>
      <vt:lpstr>خودشیفتگی از دیدگاه فروید</vt:lpstr>
      <vt:lpstr>خودشیفتگی از دیدگاه فروید </vt:lpstr>
      <vt:lpstr>هسته‌ی مرکزی خودشیفتگی</vt:lpstr>
      <vt:lpstr>خودشیفتگی از دیدگاه فروید</vt:lpstr>
      <vt:lpstr>PowerPoint Presentation</vt:lpstr>
      <vt:lpstr>رشد و پرورش خودشیفتگی در شخص بهنجار</vt:lpstr>
      <vt:lpstr>منظور از رشد و پرورش خودشیفتگی در شخص «بهنجار» چیست؟ </vt:lpstr>
      <vt:lpstr>PowerPoint Presentation</vt:lpstr>
      <vt:lpstr>PowerPoint Presentation</vt:lpstr>
      <vt:lpstr>PowerPoint Presentation</vt:lpstr>
      <vt:lpstr>PowerPoint Presentation</vt:lpstr>
      <vt:lpstr>چگونه می‌توان شخص خودشیفته را شناخت؟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ABTIN CO</dc:creator>
  <cp:lastModifiedBy>09018868042</cp:lastModifiedBy>
  <cp:revision>153</cp:revision>
  <dcterms:created xsi:type="dcterms:W3CDTF">2020-12-13T21:21:10Z</dcterms:created>
  <dcterms:modified xsi:type="dcterms:W3CDTF">2021-04-09T07:35:44Z</dcterms:modified>
</cp:coreProperties>
</file>