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A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8AE39-09ED-4748-948A-FC5EAE060BF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BF619-F86B-4D43-9662-4ABF96001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BF619-F86B-4D43-9662-4ABF960015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DD915E-D60F-4BD3-95D8-1DC66162E6BE}" type="datetime1">
              <a:rPr lang="en-US" smtClean="0"/>
              <a:t>4/7/2020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F0E8-9674-43AB-AC0C-8E5099482FF3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3A7860-7B5E-47A6-B811-52B291512A47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D7D-F204-4396-A2DC-EBEDAD32F429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DD7-24F4-4143-868F-514C7AE08ED7}" type="datetime1">
              <a:rPr lang="en-US" smtClean="0"/>
              <a:t>4/7/2020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595057-676D-49EF-AF51-77AF6E552B6C}" type="datetime1">
              <a:rPr lang="en-US" smtClean="0"/>
              <a:t>4/7/2020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48C6F6-8931-4D98-8723-0B29ADED7C7B}" type="datetime1">
              <a:rPr lang="en-US" smtClean="0"/>
              <a:t>4/7/2020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A485-A1C0-4B7F-93BE-26C0A252F162}" type="datetime1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9645-EE7E-43D0-8DDD-C645E16CE905}" type="datetime1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99DF-438C-49F4-9117-8A09C1E7BA99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1BF8EC-E9BE-4B34-A00F-0E06D9740DA2}" type="datetime1">
              <a:rPr lang="en-US" smtClean="0"/>
              <a:t>4/7/2020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F566E9-5F33-439E-AC32-1E6BE6BE23E3}" type="datetime1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B47818-FA4C-45EC-A04F-F6E41E23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3733800"/>
            <a:ext cx="3429000" cy="2057400"/>
          </a:xfrm>
        </p:spPr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فصل دوم:</a:t>
            </a:r>
            <a:br>
              <a:rPr lang="fa-IR" dirty="0" smtClean="0">
                <a:cs typeface="B Mitra" pitchFamily="2" charset="-78"/>
              </a:rPr>
            </a:br>
            <a:r>
              <a:rPr lang="fa-IR" dirty="0" smtClean="0">
                <a:cs typeface="B Mitra" pitchFamily="2" charset="-78"/>
              </a:rPr>
              <a:t>عاملهای هوشمند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dirty="0" smtClean="0">
                <a:latin typeface="Wingdings" pitchFamily="2" charset="2"/>
              </a:rPr>
              <a:t> &amp; </a:t>
            </a:r>
            <a:r>
              <a:rPr lang="fa-IR" sz="28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هوش مصنوعی. راسل، نورویگ</a:t>
            </a:r>
            <a:endParaRPr lang="en-US" sz="2800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7818-FA4C-45EC-A04F-F6E41E2384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9200" y="762000"/>
            <a:ext cx="6477000" cy="1295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هوش مصنوعی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" y="5973837"/>
            <a:ext cx="2133600" cy="8079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71600" y="2590800"/>
            <a:ext cx="6477000" cy="1295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های عقلانی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عقلانیت و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همه چیزدانی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در صورتی که یک عامل عقلانی به جای ادراکات خودش به دانش اولیه اش (که طراح قرار داده) تکیه کند،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عامل فاقد خود مختاری </a:t>
            </a:r>
            <a:r>
              <a:rPr lang="fa-IR" dirty="0" smtClean="0">
                <a:cs typeface="B Mitra" pitchFamily="2" charset="-78"/>
              </a:rPr>
              <a:t>است.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یک عامل عقلانی باید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خودمختار</a:t>
            </a:r>
            <a:r>
              <a:rPr lang="fa-IR" dirty="0" smtClean="0">
                <a:cs typeface="B Mitra" pitchFamily="2" charset="-78"/>
              </a:rPr>
              <a:t> باشد.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یک عامل عقلانی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خودمختار</a:t>
            </a:r>
            <a:r>
              <a:rPr lang="fa-IR" dirty="0" smtClean="0">
                <a:cs typeface="B Mitra" pitchFamily="2" charset="-78"/>
              </a:rPr>
              <a:t> است اگر رفتارش با تجربیات خودش تعیین شود. (قادر به یادگیری و اصلاح خودش خواهد بود).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عقلانی :  اکتشاف،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یادگیری</a:t>
            </a:r>
            <a:r>
              <a:rPr lang="fa-IR" dirty="0" smtClean="0">
                <a:cs typeface="B Mitra" pitchFamily="2" charset="-78"/>
              </a:rPr>
              <a:t>، و خودمختاری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تعیین محیط کار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محیط کار (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PEAS</a:t>
            </a:r>
            <a:r>
              <a:rPr lang="fa-IR" dirty="0" smtClean="0">
                <a:cs typeface="B Mitra" pitchFamily="2" charset="-78"/>
              </a:rPr>
              <a:t>)</a:t>
            </a:r>
            <a:r>
              <a:rPr lang="en-US" dirty="0" smtClean="0">
                <a:cs typeface="B Mitra" pitchFamily="2" charset="-78"/>
              </a:rPr>
              <a:t>: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مقیاس کارایی </a:t>
            </a:r>
            <a:r>
              <a:rPr lang="en-US" dirty="0" smtClean="0">
                <a:cs typeface="B Mitra" pitchFamily="2" charset="-78"/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erformance measure)</a:t>
            </a:r>
            <a:endParaRPr lang="fa-IR" dirty="0" smtClean="0">
              <a:cs typeface="B Mitra" pitchFamily="2" charset="-78"/>
            </a:endParaRPr>
          </a:p>
          <a:p>
            <a:pPr lvl="1" algn="just" rtl="1"/>
            <a:r>
              <a:rPr lang="fa-IR" dirty="0" smtClean="0">
                <a:cs typeface="B Mitra" pitchFamily="2" charset="-78"/>
              </a:rPr>
              <a:t>محیط </a:t>
            </a:r>
            <a:r>
              <a:rPr lang="en-US" dirty="0" smtClean="0">
                <a:cs typeface="B Mitra" pitchFamily="2" charset="-78"/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nvironment)</a:t>
            </a:r>
            <a:endParaRPr lang="fa-IR" dirty="0" smtClean="0">
              <a:cs typeface="B Mitra" pitchFamily="2" charset="-78"/>
            </a:endParaRPr>
          </a:p>
          <a:p>
            <a:pPr lvl="1" algn="just" rtl="1"/>
            <a:r>
              <a:rPr lang="fa-IR" dirty="0" smtClean="0">
                <a:cs typeface="B Mitra" pitchFamily="2" charset="-78"/>
              </a:rPr>
              <a:t>اقدامگرها </a:t>
            </a:r>
            <a:r>
              <a:rPr lang="en-US" dirty="0" smtClean="0">
                <a:cs typeface="B Mitra" pitchFamily="2" charset="-78"/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ctuators)</a:t>
            </a:r>
            <a:endParaRPr lang="fa-IR" dirty="0" smtClean="0">
              <a:cs typeface="B Mitra" pitchFamily="2" charset="-78"/>
            </a:endParaRPr>
          </a:p>
          <a:p>
            <a:pPr lvl="1" algn="just" rtl="1"/>
            <a:r>
              <a:rPr lang="fa-IR" dirty="0" smtClean="0">
                <a:cs typeface="B Mitra" pitchFamily="2" charset="-78"/>
              </a:rPr>
              <a:t>حسگرها </a:t>
            </a:r>
            <a:r>
              <a:rPr lang="en-US" dirty="0" smtClean="0">
                <a:cs typeface="B Mitra" pitchFamily="2" charset="-78"/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ensors)</a:t>
            </a:r>
            <a:endParaRPr lang="fa-IR" sz="2400" dirty="0" smtClean="0"/>
          </a:p>
          <a:p>
            <a:pPr lvl="1" algn="just" rtl="1"/>
            <a:endParaRPr lang="fa-IR" sz="2400" dirty="0" smtClean="0">
              <a:cs typeface="B Mitra" pitchFamily="2" charset="-78"/>
            </a:endParaRPr>
          </a:p>
          <a:p>
            <a:pPr algn="just" rtl="1"/>
            <a:r>
              <a:rPr lang="fa-IR" sz="2700" dirty="0" smtClean="0">
                <a:cs typeface="B Mitra" pitchFamily="2" charset="-78"/>
              </a:rPr>
              <a:t>اولین گام در طراحی عامل: تعین </a:t>
            </a:r>
            <a:r>
              <a:rPr lang="en-US" sz="2700" dirty="0" smtClean="0">
                <a:cs typeface="B Mitra" pitchFamily="2" charset="-78"/>
              </a:rPr>
              <a:t>PEAS</a:t>
            </a:r>
            <a:endParaRPr lang="fa-IR" sz="2700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تعیین محیط کار- مثال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نوع عامل: راننده خودکار تاکسی.</a:t>
            </a:r>
            <a:endParaRPr lang="en-US" dirty="0" smtClean="0">
              <a:cs typeface="B Mitra" pitchFamily="2" charset="-78"/>
            </a:endParaRPr>
          </a:p>
          <a:p>
            <a:pPr algn="just" rtl="1"/>
            <a:r>
              <a:rPr lang="fa-IR" dirty="0" smtClean="0">
                <a:cs typeface="B Mitra" pitchFamily="2" charset="-78"/>
              </a:rPr>
              <a:t>مقیاس کارایی </a:t>
            </a:r>
            <a:r>
              <a:rPr lang="fa-IR" sz="2700" dirty="0" smtClean="0">
                <a:cs typeface="B Mitra" pitchFamily="2" charset="-78"/>
              </a:rPr>
              <a:t>: امنیت، سرعت، رعایت قوانین، راحتی مسافر، بیشینه کردن سود.</a:t>
            </a:r>
            <a:endParaRPr lang="fa-IR" dirty="0" smtClean="0">
              <a:cs typeface="B Mitra" pitchFamily="2" charset="-78"/>
            </a:endParaRPr>
          </a:p>
          <a:p>
            <a:pPr algn="just" rtl="1"/>
            <a:r>
              <a:rPr lang="fa-IR" dirty="0" smtClean="0">
                <a:cs typeface="B Mitra" pitchFamily="2" charset="-78"/>
              </a:rPr>
              <a:t>محیط: جاده ها، عابرین پیاده، مسافرین.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اقدامگرها: فرمان، گاز، ترمز و ...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حسگرها: دوربین ها، سرعت سنج، </a:t>
            </a:r>
            <a:r>
              <a:rPr lang="en-US" dirty="0" smtClean="0">
                <a:cs typeface="B Mitra" pitchFamily="2" charset="-78"/>
              </a:rPr>
              <a:t>GPS</a:t>
            </a:r>
            <a:r>
              <a:rPr lang="fa-IR" dirty="0" smtClean="0">
                <a:cs typeface="B Mitra" pitchFamily="2" charset="-78"/>
              </a:rPr>
              <a:t>، کیلومترشمار و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انواع محیط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کاملا رویت پذیر </a:t>
            </a:r>
            <a:r>
              <a:rPr lang="fa-IR" dirty="0" smtClean="0">
                <a:cs typeface="B Mitra" pitchFamily="2" charset="-78"/>
              </a:rPr>
              <a:t>(در مقابل نیمه رویت پذیر)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در صورتی که حسگرهای یک عامل، امکان دسترسی به وضعیت کامل محیط در هر لحظه از زمان را به عامل بدهند، محیط، کاملا رویت پذیر است.</a:t>
            </a:r>
            <a:endParaRPr lang="en-US" dirty="0" smtClean="0">
              <a:cs typeface="B Mitra" pitchFamily="2" charset="-78"/>
            </a:endParaRPr>
          </a:p>
          <a:p>
            <a:pPr lvl="1" algn="just" rtl="1"/>
            <a:r>
              <a:rPr lang="fa-IR" dirty="0" smtClean="0">
                <a:cs typeface="B Mitra" pitchFamily="2" charset="-78"/>
              </a:rPr>
              <a:t>یک محیط ممکن است به دلیل عدم دقت حسگرها و نویز، نیمه رویت پذیر باشد.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عامل جاروبرقی که فقط حسگر کثیفی محلی دارد.</a:t>
            </a:r>
          </a:p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قطعی</a:t>
            </a:r>
            <a:r>
              <a:rPr lang="fa-IR" dirty="0" smtClean="0">
                <a:cs typeface="B Mitra" pitchFamily="2" charset="-78"/>
              </a:rPr>
              <a:t> (در مقابل اتفاقی)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اگر بر اساس حالت فعلی و اجرای اقدامی توسط عامل، حالت بعدی بطور کامل مشخص باشد، محیط، یک محیط قطعی است وگرنه اتفاقی خواهد بود.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دنیای جاروبرقی</a:t>
            </a:r>
            <a:r>
              <a:rPr lang="en-US" dirty="0" smtClean="0">
                <a:cs typeface="B Mitra" pitchFamily="2" charset="-78"/>
              </a:rPr>
              <a:t>: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قطعی</a:t>
            </a:r>
            <a:r>
              <a:rPr lang="en-US" dirty="0" smtClean="0">
                <a:solidFill>
                  <a:srgbClr val="FF0000"/>
                </a:solidFill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؟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رانندگی تاکسی</a:t>
            </a:r>
            <a:r>
              <a:rPr lang="en-US" dirty="0" smtClean="0">
                <a:cs typeface="B Mitra" pitchFamily="2" charset="-78"/>
              </a:rPr>
              <a:t> :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اتفاقی</a:t>
            </a:r>
            <a:r>
              <a:rPr lang="fa-IR" dirty="0" smtClean="0">
                <a:cs typeface="B Mitra" pitchFamily="2" charset="-78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انواع محیط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مرحله ای</a:t>
            </a:r>
            <a:r>
              <a:rPr lang="fa-IR" dirty="0" smtClean="0">
                <a:cs typeface="B Mitra" pitchFamily="2" charset="-78"/>
              </a:rPr>
              <a:t>(در مقابل ترتیبی)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در محیط مرحله ای انتخاب اقدام در هر مرحله، به خود همین مرحله بستگی دارد.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در محیط ترتیبی انتخاب اقدام در هر مرحله، بر تصمیمات بعدی تاثیر گذار خواهد بود.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تشخیص قطعات معیوب در خط تولید؟ مرحله ای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شطرنج و رانندگی تاکسی چطور؟  ترتیبی</a:t>
            </a:r>
          </a:p>
          <a:p>
            <a:pPr lvl="1" algn="just" rtl="1"/>
            <a:endParaRPr lang="fa-IR" dirty="0" smtClean="0">
              <a:cs typeface="B Mitra" pitchFamily="2" charset="-78"/>
            </a:endParaRPr>
          </a:p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پویا </a:t>
            </a:r>
            <a:r>
              <a:rPr lang="fa-IR" dirty="0" smtClean="0">
                <a:cs typeface="B Mitra" pitchFamily="2" charset="-78"/>
              </a:rPr>
              <a:t>(در مقابل ایستا)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اگر در حین محاسبات عامل، محیط تغییر کند، محیط پویا وگرنه ایستا خواهد بود.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رانندگی تاکسی؟ 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شطرنج زمان دار؟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جدول کلمات متقاطع؟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مطالب فصل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عاملها و محیطها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عقلانیت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محیط کار </a:t>
            </a:r>
            <a:r>
              <a:rPr lang="en-US" dirty="0" smtClean="0">
                <a:cs typeface="B Mitra" pitchFamily="2" charset="-78"/>
              </a:rPr>
              <a:t>(PEAS)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انواع محیط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ساختار عاملها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عامل</a:t>
            </a:r>
            <a:r>
              <a:rPr lang="fa-IR" dirty="0" smtClean="0">
                <a:cs typeface="B Mitra" pitchFamily="2" charset="-78"/>
              </a:rPr>
              <a:t> هر چیزی است که می تواند از طریق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حسگرها</a:t>
            </a:r>
            <a:r>
              <a:rPr lang="fa-IR" dirty="0" smtClean="0">
                <a:cs typeface="B Mitra" pitchFamily="2" charset="-78"/>
              </a:rPr>
              <a:t>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محیط</a:t>
            </a:r>
            <a:r>
              <a:rPr lang="fa-IR" dirty="0" smtClean="0">
                <a:cs typeface="B Mitra" pitchFamily="2" charset="-78"/>
              </a:rPr>
              <a:t> خود را ا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دراک </a:t>
            </a:r>
            <a:r>
              <a:rPr lang="fa-IR" dirty="0" smtClean="0">
                <a:cs typeface="B Mitra" pitchFamily="2" charset="-78"/>
              </a:rPr>
              <a:t>کرده و از طریق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اقدامگرها</a:t>
            </a:r>
            <a:r>
              <a:rPr lang="fa-IR" dirty="0" smtClean="0">
                <a:cs typeface="B Mitra" pitchFamily="2" charset="-78"/>
              </a:rPr>
              <a:t> در آن محیط عملی انجام دهد.</a:t>
            </a:r>
          </a:p>
          <a:p>
            <a:pPr algn="r" rtl="1"/>
            <a:endParaRPr lang="en-US" dirty="0">
              <a:cs typeface="B Mitra" pitchFamily="2" charset="-78"/>
            </a:endParaRPr>
          </a:p>
        </p:txBody>
      </p:sp>
      <p:pic>
        <p:nvPicPr>
          <p:cNvPr id="7" name="Picture 6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3200"/>
            <a:ext cx="5495418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عامل</a:t>
            </a:r>
            <a:r>
              <a:rPr lang="fa-IR" dirty="0" smtClean="0">
                <a:cs typeface="B Mitra" pitchFamily="2" charset="-78"/>
              </a:rPr>
              <a:t> هر چیزی است که می تواند از طریق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حسگرها</a:t>
            </a:r>
            <a:r>
              <a:rPr lang="fa-IR" dirty="0" smtClean="0">
                <a:cs typeface="B Mitra" pitchFamily="2" charset="-78"/>
              </a:rPr>
              <a:t>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محیط</a:t>
            </a:r>
            <a:r>
              <a:rPr lang="fa-IR" dirty="0" smtClean="0">
                <a:cs typeface="B Mitra" pitchFamily="2" charset="-78"/>
              </a:rPr>
              <a:t> خود را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درک </a:t>
            </a:r>
            <a:r>
              <a:rPr lang="fa-IR" dirty="0" smtClean="0">
                <a:cs typeface="B Mitra" pitchFamily="2" charset="-78"/>
              </a:rPr>
              <a:t>کرده و از طریق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اقدامگرها</a:t>
            </a:r>
            <a:r>
              <a:rPr lang="fa-IR" dirty="0" smtClean="0">
                <a:cs typeface="B Mitra" pitchFamily="2" charset="-78"/>
              </a:rPr>
              <a:t> در آن محیط عملی انجام دهد.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عامل انسانی</a:t>
            </a:r>
          </a:p>
          <a:p>
            <a:pPr lvl="1"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حسگرها: </a:t>
            </a:r>
            <a:r>
              <a:rPr lang="fa-IR" dirty="0" smtClean="0">
                <a:cs typeface="B Mitra" pitchFamily="2" charset="-78"/>
              </a:rPr>
              <a:t>چشم ها، گوش ها و ....</a:t>
            </a:r>
          </a:p>
          <a:p>
            <a:pPr lvl="1"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اقدامگرها</a:t>
            </a:r>
            <a:r>
              <a:rPr lang="fa-IR" dirty="0" smtClean="0">
                <a:cs typeface="B Mitra" pitchFamily="2" charset="-78"/>
              </a:rPr>
              <a:t>: دست ها، پاها، دهان و ...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عامل رباتیک</a:t>
            </a:r>
          </a:p>
          <a:p>
            <a:pPr lvl="1"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حسگرها: </a:t>
            </a:r>
            <a:r>
              <a:rPr lang="fa-IR" dirty="0" smtClean="0">
                <a:cs typeface="B Mitra" pitchFamily="2" charset="-78"/>
              </a:rPr>
              <a:t>دوربین ها، یابنده های مادون قرمز.</a:t>
            </a:r>
          </a:p>
          <a:p>
            <a:pPr lvl="1"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اقدامگرها</a:t>
            </a:r>
            <a:r>
              <a:rPr lang="fa-IR" dirty="0" smtClean="0">
                <a:cs typeface="B Mitra" pitchFamily="2" charset="-78"/>
              </a:rPr>
              <a:t>: موتورهای مختلف، بازوهای ربات و ...</a:t>
            </a:r>
          </a:p>
          <a:p>
            <a:pPr algn="r" rtl="1"/>
            <a:endParaRPr lang="en-US" dirty="0">
              <a:cs typeface="B Mitra" pitchFamily="2" charset="-78"/>
            </a:endParaRPr>
          </a:p>
        </p:txBody>
      </p:sp>
      <p:pic>
        <p:nvPicPr>
          <p:cNvPr id="6" name="Picture 4" descr="agent-environ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4218983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 و محیط 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u="sng" dirty="0" smtClean="0">
                <a:solidFill>
                  <a:srgbClr val="FF0000"/>
                </a:solidFill>
                <a:cs typeface="B Mitra" pitchFamily="2" charset="-78"/>
              </a:rPr>
              <a:t>تابع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عامل</a:t>
            </a:r>
            <a:r>
              <a:rPr lang="fa-IR" dirty="0" smtClean="0">
                <a:cs typeface="B Mitra" pitchFamily="2" charset="-78"/>
              </a:rPr>
              <a:t>: نگاشتی از </a:t>
            </a:r>
            <a:r>
              <a:rPr lang="fa-IR" dirty="0" smtClean="0">
                <a:solidFill>
                  <a:srgbClr val="FFC000"/>
                </a:solidFill>
                <a:cs typeface="B Mitra" pitchFamily="2" charset="-78"/>
              </a:rPr>
              <a:t>تاریخچه ادراکات </a:t>
            </a:r>
            <a:r>
              <a:rPr lang="fa-IR" dirty="0" smtClean="0">
                <a:cs typeface="B Mitra" pitchFamily="2" charset="-78"/>
              </a:rPr>
              <a:t>به </a:t>
            </a:r>
            <a:r>
              <a:rPr lang="fa-IR" dirty="0" smtClean="0">
                <a:solidFill>
                  <a:srgbClr val="00B050"/>
                </a:solidFill>
                <a:cs typeface="B Mitra" pitchFamily="2" charset="-78"/>
              </a:rPr>
              <a:t>اقدامات</a:t>
            </a:r>
            <a:r>
              <a:rPr lang="fa-IR" dirty="0" smtClean="0">
                <a:cs typeface="B Mitra" pitchFamily="2" charset="-78"/>
              </a:rPr>
              <a:t> است.</a:t>
            </a:r>
          </a:p>
          <a:p>
            <a:pPr algn="ctr" rtl="1">
              <a:buNone/>
            </a:pPr>
            <a:r>
              <a:rPr lang="en-US" sz="2800" dirty="0" smtClean="0"/>
              <a:t>[</a:t>
            </a:r>
            <a:r>
              <a:rPr lang="en-US" sz="2800" i="1" dirty="0" smtClean="0"/>
              <a:t>f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C000"/>
                </a:solidFill>
                <a:latin typeface="Monotype Corsiva" pitchFamily="66" charset="0"/>
              </a:rPr>
              <a:t>P*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1AA631"/>
                </a:solidFill>
                <a:latin typeface="Monotype Corsiva" pitchFamily="66" charset="0"/>
              </a:rPr>
              <a:t>A</a:t>
            </a:r>
            <a:r>
              <a:rPr lang="en-US" sz="2800" dirty="0" smtClean="0"/>
              <a:t>]</a:t>
            </a:r>
            <a:endParaRPr lang="en-US" dirty="0" smtClean="0">
              <a:cs typeface="B Mitra" pitchFamily="2" charset="-78"/>
            </a:endParaRPr>
          </a:p>
          <a:p>
            <a:pPr algn="just" rtl="1"/>
            <a:r>
              <a:rPr lang="fa-IR" u="sng" dirty="0" smtClean="0">
                <a:solidFill>
                  <a:srgbClr val="FF0000"/>
                </a:solidFill>
                <a:cs typeface="B Mitra" pitchFamily="2" charset="-78"/>
              </a:rPr>
              <a:t>برنامه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 عامل</a:t>
            </a:r>
            <a:r>
              <a:rPr lang="fa-IR" dirty="0" smtClean="0">
                <a:cs typeface="B Mitra" pitchFamily="2" charset="-78"/>
              </a:rPr>
              <a:t>: یک پیاده سازی واقعی است که در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معماری عامل </a:t>
            </a:r>
            <a:r>
              <a:rPr lang="fa-IR" dirty="0" smtClean="0">
                <a:cs typeface="B Mitra" pitchFamily="2" charset="-78"/>
              </a:rPr>
              <a:t>اجرا می شود.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برنامه+معماری عامل=عامل</a:t>
            </a:r>
          </a:p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معماری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وظیفه هوش مصنوعی؟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مثال- دنیای ماشین جاروبرقی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Mitra" pitchFamily="2" charset="-78"/>
            </a:endParaRPr>
          </a:p>
          <a:p>
            <a:pPr algn="r" rtl="1"/>
            <a:endParaRPr lang="fa-IR" dirty="0" smtClean="0">
              <a:cs typeface="B Mitra" pitchFamily="2" charset="-78"/>
            </a:endParaRPr>
          </a:p>
          <a:p>
            <a:pPr algn="r" rtl="1"/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ادراکات</a:t>
            </a:r>
            <a:r>
              <a:rPr lang="fa-IR" dirty="0" smtClean="0">
                <a:cs typeface="B Mitra" pitchFamily="2" charset="-78"/>
              </a:rPr>
              <a:t>: </a:t>
            </a:r>
            <a:r>
              <a:rPr lang="en-US" dirty="0" smtClean="0"/>
              <a:t>location </a:t>
            </a:r>
            <a:r>
              <a:rPr lang="fa-IR" dirty="0" smtClean="0"/>
              <a:t> و </a:t>
            </a:r>
            <a:r>
              <a:rPr lang="en-US" dirty="0" smtClean="0"/>
              <a:t>contents</a:t>
            </a:r>
            <a:r>
              <a:rPr lang="fa-IR" dirty="0" smtClean="0"/>
              <a:t> </a:t>
            </a:r>
            <a:r>
              <a:rPr lang="fa-IR" dirty="0" smtClean="0">
                <a:cs typeface="B Mitra" pitchFamily="2" charset="-78"/>
              </a:rPr>
              <a:t>مانند:</a:t>
            </a:r>
          </a:p>
          <a:p>
            <a:pPr algn="ctr" rtl="1">
              <a:buNone/>
            </a:pPr>
            <a:r>
              <a:rPr lang="en-US" dirty="0" smtClean="0"/>
              <a:t>[A, Dirty]</a:t>
            </a:r>
            <a:endParaRPr lang="fa-IR" dirty="0" smtClean="0"/>
          </a:p>
          <a:p>
            <a:pPr algn="r" rtl="1"/>
            <a:endParaRPr lang="en-US" dirty="0" smtClean="0">
              <a:solidFill>
                <a:srgbClr val="FF0000"/>
              </a:solidFill>
              <a:cs typeface="B Mitra" pitchFamily="2" charset="-78"/>
            </a:endParaRPr>
          </a:p>
          <a:p>
            <a:pPr algn="r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اقدامات</a:t>
            </a:r>
            <a:r>
              <a:rPr lang="fa-IR" dirty="0" smtClean="0">
                <a:cs typeface="B Mitra" pitchFamily="2" charset="-78"/>
              </a:rPr>
              <a:t>: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en-US" i="1" dirty="0" smtClean="0"/>
              <a:t>Left</a:t>
            </a:r>
            <a:r>
              <a:rPr lang="en-US" dirty="0" smtClean="0"/>
              <a:t>, </a:t>
            </a:r>
            <a:r>
              <a:rPr lang="en-US" i="1" dirty="0" smtClean="0"/>
              <a:t>Right</a:t>
            </a:r>
            <a:r>
              <a:rPr lang="en-US" dirty="0" smtClean="0"/>
              <a:t>, </a:t>
            </a:r>
            <a:r>
              <a:rPr lang="en-US" i="1" dirty="0" smtClean="0"/>
              <a:t>Suck</a:t>
            </a:r>
            <a:r>
              <a:rPr lang="en-US" dirty="0" smtClean="0"/>
              <a:t>, </a:t>
            </a:r>
            <a:r>
              <a:rPr lang="en-US" i="1" dirty="0" smtClean="0"/>
              <a:t>No Op</a:t>
            </a:r>
            <a:endParaRPr lang="fa-IR" dirty="0" smtClean="0">
              <a:cs typeface="B Mitra" pitchFamily="2" charset="-78"/>
            </a:endParaRPr>
          </a:p>
        </p:txBody>
      </p:sp>
      <p:pic>
        <p:nvPicPr>
          <p:cNvPr id="8" name="Picture 4" descr="vacuum2-environ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2978727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مثال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...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قسمتی از جدول تابع عامل برای دنیای جاروبرقی</a:t>
            </a:r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533400" y="2362200"/>
          <a:ext cx="8153400" cy="3956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76700"/>
                <a:gridCol w="4076700"/>
              </a:tblGrid>
              <a:tr h="359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Percept sequence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[A; Clean]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Right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[A; Dirty]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Suck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[B; Clean]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Left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[B; Clean]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Left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[B; Dirty]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Suck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[A; Clean], [A; Clean]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Right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[A; Clean], [A; Dirty]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Suck</a:t>
                      </a:r>
                      <a:endParaRPr lang="en-US" sz="2400" dirty="0"/>
                    </a:p>
                  </a:txBody>
                  <a:tcPr/>
                </a:tc>
              </a:tr>
              <a:tr h="359954">
                <a:tc>
                  <a:txBody>
                    <a:bodyPr/>
                    <a:lstStyle/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r>
                        <a:rPr lang="fa-IR" sz="2400" dirty="0" smtClean="0"/>
                        <a:t>...</a:t>
                      </a:r>
                      <a:endParaRPr lang="en-US" sz="24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endParaRPr lang="fa-IR" sz="2400" dirty="0" smtClean="0"/>
                    </a:p>
                    <a:p>
                      <a:pPr algn="ctr"/>
                      <a:r>
                        <a:rPr lang="fa-IR" sz="2400" dirty="0" smtClean="0"/>
                        <a:t>...</a:t>
                      </a:r>
                      <a:endParaRPr lang="en-US" sz="2400" dirty="0"/>
                    </a:p>
                  </a:txBody>
                  <a:tcPr vert="vert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های عقلانی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عامل عقلانی: </a:t>
            </a:r>
            <a:r>
              <a:rPr lang="fa-IR" dirty="0" smtClean="0">
                <a:cs typeface="B Mitra" pitchFamily="2" charset="-78"/>
              </a:rPr>
              <a:t>عاملی است که اقدام درست را انجام می دهد. (جدول تابع عامل را به درستی پر کند).</a:t>
            </a:r>
          </a:p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اقدام درست</a:t>
            </a:r>
            <a:r>
              <a:rPr lang="fa-IR" dirty="0" smtClean="0">
                <a:cs typeface="B Mitra" pitchFamily="2" charset="-78"/>
              </a:rPr>
              <a:t>: اقدامی که باعث شود عامل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موفق ترین </a:t>
            </a:r>
            <a:r>
              <a:rPr lang="fa-IR" dirty="0" smtClean="0">
                <a:cs typeface="B Mitra" pitchFamily="2" charset="-78"/>
              </a:rPr>
              <a:t>باشد.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اندازه گیری </a:t>
            </a:r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موفقیت</a:t>
            </a:r>
            <a:r>
              <a:rPr lang="fa-IR" dirty="0" smtClean="0">
                <a:cs typeface="B Mitra" pitchFamily="2" charset="-78"/>
              </a:rPr>
              <a:t>؟</a:t>
            </a:r>
          </a:p>
          <a:p>
            <a:pPr algn="just" rtl="1"/>
            <a:r>
              <a:rPr lang="fa-IR" dirty="0" smtClean="0">
                <a:solidFill>
                  <a:srgbClr val="FF0000"/>
                </a:solidFill>
                <a:cs typeface="B Mitra" pitchFamily="2" charset="-78"/>
              </a:rPr>
              <a:t>مقیاس کارایی</a:t>
            </a:r>
            <a:r>
              <a:rPr lang="fa-IR" dirty="0" smtClean="0">
                <a:cs typeface="B Mitra" pitchFamily="2" charset="-78"/>
              </a:rPr>
              <a:t>: معیار موفقیت یک عامل.</a:t>
            </a:r>
          </a:p>
          <a:p>
            <a:pPr algn="just" rtl="1"/>
            <a:r>
              <a:rPr lang="fa-IR" dirty="0" smtClean="0">
                <a:cs typeface="B Mitra" pitchFamily="2" charset="-78"/>
              </a:rPr>
              <a:t>مقیاس کارایی برای عامل جاروبرقی؟</a:t>
            </a:r>
          </a:p>
          <a:p>
            <a:pPr algn="just" rtl="1"/>
            <a:endParaRPr lang="fa-IR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عامل های عقلانی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B47818-FA4C-45EC-A04F-F6E41E2384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اینکه در هر لحظه چه چیزی عقلانی است به 4 مورد زیر بستگی دارد: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مقیاس کارایی.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دانش قبلی عامل در مورد محیط.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اقداماتی که عامل می تواند انجام دهد.</a:t>
            </a:r>
          </a:p>
          <a:p>
            <a:pPr lvl="1" algn="just" rtl="1"/>
            <a:r>
              <a:rPr lang="fa-IR" dirty="0" smtClean="0">
                <a:cs typeface="B Mitra" pitchFamily="2" charset="-78"/>
              </a:rPr>
              <a:t>دنباله ادراکات عامل تا این لحظه.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505</TotalTime>
  <Words>755</Words>
  <Application>Microsoft Office PowerPoint</Application>
  <PresentationFormat>On-screen Show (4:3)</PresentationFormat>
  <Paragraphs>132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Aparajita</vt:lpstr>
      <vt:lpstr>Arial</vt:lpstr>
      <vt:lpstr>B Mitra</vt:lpstr>
      <vt:lpstr>B Titr</vt:lpstr>
      <vt:lpstr>Calibri</vt:lpstr>
      <vt:lpstr>Monotype Corsiva</vt:lpstr>
      <vt:lpstr>Tw Cen MT</vt:lpstr>
      <vt:lpstr>Wingdings</vt:lpstr>
      <vt:lpstr>Wingdings 2</vt:lpstr>
      <vt:lpstr>Median</vt:lpstr>
      <vt:lpstr>فصل دوم: عاملهای هوشمند</vt:lpstr>
      <vt:lpstr>مطالب فصل</vt:lpstr>
      <vt:lpstr>عامل ها</vt:lpstr>
      <vt:lpstr>عامل ها</vt:lpstr>
      <vt:lpstr>عامل ها و محیط ها</vt:lpstr>
      <vt:lpstr>مثال- دنیای ماشین جاروبرقی</vt:lpstr>
      <vt:lpstr>مثال ...</vt:lpstr>
      <vt:lpstr>عامل های عقلانی</vt:lpstr>
      <vt:lpstr>عامل های عقلانی</vt:lpstr>
      <vt:lpstr>عامل های عقلانی</vt:lpstr>
      <vt:lpstr>تعیین محیط کار</vt:lpstr>
      <vt:lpstr>تعیین محیط کار- مثال</vt:lpstr>
      <vt:lpstr>انواع محیط</vt:lpstr>
      <vt:lpstr>انواع محیط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دوم: عاملهای هوشمند</dc:title>
  <dc:creator>ali</dc:creator>
  <cp:lastModifiedBy>Windows User</cp:lastModifiedBy>
  <cp:revision>110</cp:revision>
  <dcterms:created xsi:type="dcterms:W3CDTF">2011-09-29T06:47:34Z</dcterms:created>
  <dcterms:modified xsi:type="dcterms:W3CDTF">2020-04-07T14:17:55Z</dcterms:modified>
</cp:coreProperties>
</file>